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7" r:id="rId2"/>
    <p:sldMasterId id="2147483726" r:id="rId3"/>
    <p:sldMasterId id="2147483739" r:id="rId4"/>
    <p:sldMasterId id="2147483753" r:id="rId5"/>
    <p:sldMasterId id="2147483765" r:id="rId6"/>
    <p:sldMasterId id="2147483777" r:id="rId7"/>
    <p:sldMasterId id="2147483789" r:id="rId8"/>
    <p:sldMasterId id="2147483803" r:id="rId9"/>
  </p:sldMasterIdLst>
  <p:notesMasterIdLst>
    <p:notesMasterId r:id="rId25"/>
  </p:notesMasterIdLst>
  <p:sldIdLst>
    <p:sldId id="1433" r:id="rId10"/>
    <p:sldId id="1572" r:id="rId11"/>
    <p:sldId id="1218" r:id="rId12"/>
    <p:sldId id="1609" r:id="rId13"/>
    <p:sldId id="1556" r:id="rId14"/>
    <p:sldId id="1563" r:id="rId15"/>
    <p:sldId id="1400" r:id="rId16"/>
    <p:sldId id="1557" r:id="rId17"/>
    <p:sldId id="1837" r:id="rId18"/>
    <p:sldId id="1872" r:id="rId19"/>
    <p:sldId id="1883" r:id="rId20"/>
    <p:sldId id="1880" r:id="rId21"/>
    <p:sldId id="1896" r:id="rId22"/>
    <p:sldId id="1916" r:id="rId23"/>
    <p:sldId id="194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477"/>
    <p:restoredTop sz="94704"/>
  </p:normalViewPr>
  <p:slideViewPr>
    <p:cSldViewPr snapToGrid="0">
      <p:cViewPr varScale="1">
        <p:scale>
          <a:sx n="85" d="100"/>
          <a:sy n="85" d="100"/>
        </p:scale>
        <p:origin x="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02E8F6-8D6D-B048-B343-81794B90E367}" type="doc">
      <dgm:prSet loTypeId="urn:microsoft.com/office/officeart/2005/8/layout/cycle3" loCatId="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91143AD-DB86-FF46-B19D-68B8ACF2742C}">
      <dgm:prSet phldrT="[Text]"/>
      <dgm:spPr>
        <a:xfrm>
          <a:off x="4711300" y="1799554"/>
          <a:ext cx="3317378" cy="1658689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 Companionship caregiving</a:t>
          </a:r>
        </a:p>
      </dgm:t>
    </dgm:pt>
    <dgm:pt modelId="{9C2F842D-97C1-F043-BF3B-D62E6DCE1353}" type="parTrans" cxnId="{5DC03F84-6BB7-DC4B-9555-3EEE805F3C6C}">
      <dgm:prSet/>
      <dgm:spPr/>
      <dgm:t>
        <a:bodyPr/>
        <a:lstStyle/>
        <a:p>
          <a:endParaRPr lang="en-US"/>
        </a:p>
      </dgm:t>
    </dgm:pt>
    <dgm:pt modelId="{D5057526-FA23-FD42-AE5F-DCC031CF58BE}" type="sibTrans" cxnId="{5DC03F84-6BB7-DC4B-9555-3EEE805F3C6C}">
      <dgm:prSet/>
      <dgm:spPr/>
      <dgm:t>
        <a:bodyPr/>
        <a:lstStyle/>
        <a:p>
          <a:endParaRPr lang="en-US"/>
        </a:p>
      </dgm:t>
    </dgm:pt>
    <dgm:pt modelId="{CF992A5E-E3B2-1842-AA31-9A8C40BDE70C}">
      <dgm:prSet phldrT="[Text]"/>
      <dgm:spPr>
        <a:xfrm>
          <a:off x="2913310" y="3597545"/>
          <a:ext cx="3317378" cy="1658689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 Good physio-neuro-social biology</a:t>
          </a:r>
        </a:p>
      </dgm:t>
    </dgm:pt>
    <dgm:pt modelId="{6756C742-DA98-6949-9735-EF3E383AB5F9}" type="parTrans" cxnId="{378DA167-B190-1348-834A-19FCAFBA0E5B}">
      <dgm:prSet/>
      <dgm:spPr/>
      <dgm:t>
        <a:bodyPr/>
        <a:lstStyle/>
        <a:p>
          <a:endParaRPr lang="en-US"/>
        </a:p>
      </dgm:t>
    </dgm:pt>
    <dgm:pt modelId="{8F9276F8-313B-B840-9CFA-BE428260C666}" type="sibTrans" cxnId="{378DA167-B190-1348-834A-19FCAFBA0E5B}">
      <dgm:prSet/>
      <dgm:spPr/>
      <dgm:t>
        <a:bodyPr/>
        <a:lstStyle/>
        <a:p>
          <a:endParaRPr lang="en-US"/>
        </a:p>
      </dgm:t>
    </dgm:pt>
    <dgm:pt modelId="{2129E48A-3EE7-1F49-8918-768D00FE8BCA}">
      <dgm:prSet phldrT="[Text]"/>
      <dgm:spPr>
        <a:xfrm>
          <a:off x="1115320" y="1799554"/>
          <a:ext cx="3317378" cy="1658689"/>
        </a:xfrm>
        <a:prstGeom prst="round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 Adult wellbeing and wisdom</a:t>
          </a:r>
        </a:p>
      </dgm:t>
    </dgm:pt>
    <dgm:pt modelId="{C2CE846E-68D6-EE4A-B076-E5ADE20DC6F4}" type="parTrans" cxnId="{548BF5B8-10BD-C64C-99B0-A15DBFC79442}">
      <dgm:prSet/>
      <dgm:spPr/>
      <dgm:t>
        <a:bodyPr/>
        <a:lstStyle/>
        <a:p>
          <a:endParaRPr lang="en-US"/>
        </a:p>
      </dgm:t>
    </dgm:pt>
    <dgm:pt modelId="{D4B4BE81-5058-9247-976C-03825D6CB6E5}" type="sibTrans" cxnId="{548BF5B8-10BD-C64C-99B0-A15DBFC79442}">
      <dgm:prSet/>
      <dgm:spPr/>
      <dgm:t>
        <a:bodyPr/>
        <a:lstStyle/>
        <a:p>
          <a:endParaRPr lang="en-US"/>
        </a:p>
      </dgm:t>
    </dgm:pt>
    <dgm:pt modelId="{0C2D12E3-FA75-7642-B698-995C5F9324A8}">
      <dgm:prSet phldrT="[Text]"/>
      <dgm:spPr>
        <a:xfrm>
          <a:off x="2913310" y="1564"/>
          <a:ext cx="3317378" cy="1658689"/>
        </a:xfrm>
        <a:prstGeom prst="roundRect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 Community attention to basic needs</a:t>
          </a:r>
        </a:p>
      </dgm:t>
    </dgm:pt>
    <dgm:pt modelId="{BB06BB21-2ABA-DC44-AB40-5680C352AE9A}" type="parTrans" cxnId="{0C5F775C-9EF8-ED47-84AA-442940E0B4DF}">
      <dgm:prSet/>
      <dgm:spPr/>
      <dgm:t>
        <a:bodyPr/>
        <a:lstStyle/>
        <a:p>
          <a:endParaRPr lang="en-US"/>
        </a:p>
      </dgm:t>
    </dgm:pt>
    <dgm:pt modelId="{A4944CD7-FBB9-F943-A903-714E1DC120A3}" type="sibTrans" cxnId="{0C5F775C-9EF8-ED47-84AA-442940E0B4DF}">
      <dgm:prSet/>
      <dgm:spPr>
        <a:xfrm>
          <a:off x="2068298" y="-129713"/>
          <a:ext cx="5007402" cy="5007402"/>
        </a:xfrm>
        <a:prstGeom prst="circularArrow">
          <a:avLst>
            <a:gd name="adj1" fmla="val 4668"/>
            <a:gd name="adj2" fmla="val 272909"/>
            <a:gd name="adj3" fmla="val 13136417"/>
            <a:gd name="adj4" fmla="val 17826531"/>
            <a:gd name="adj5" fmla="val 4847"/>
          </a:avLst>
        </a:prstGeom>
        <a:gradFill rotWithShape="0">
          <a:gsLst>
            <a:gs pos="0">
              <a:srgbClr val="C0504D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en-US"/>
        </a:p>
      </dgm:t>
    </dgm:pt>
    <dgm:pt modelId="{2C7BADD8-93AF-6745-98F4-F8EA81C32F76}" type="pres">
      <dgm:prSet presAssocID="{D302E8F6-8D6D-B048-B343-81794B90E367}" presName="Name0" presStyleCnt="0">
        <dgm:presLayoutVars>
          <dgm:dir/>
          <dgm:resizeHandles val="exact"/>
        </dgm:presLayoutVars>
      </dgm:prSet>
      <dgm:spPr/>
    </dgm:pt>
    <dgm:pt modelId="{A9784210-39F8-D04A-85D0-E5DC396A4BE1}" type="pres">
      <dgm:prSet presAssocID="{D302E8F6-8D6D-B048-B343-81794B90E367}" presName="cycle" presStyleCnt="0"/>
      <dgm:spPr/>
    </dgm:pt>
    <dgm:pt modelId="{B3E54E89-E6EA-1A4E-97B1-9A6581864C6D}" type="pres">
      <dgm:prSet presAssocID="{0C2D12E3-FA75-7642-B698-995C5F9324A8}" presName="nodeFirstNode" presStyleLbl="node1" presStyleIdx="0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97D512A2-29D3-014C-B7AE-5A700B128DF3}" type="pres">
      <dgm:prSet presAssocID="{A4944CD7-FBB9-F943-A903-714E1DC120A3}" presName="sibTransFirstNode" presStyleLbl="bgShp" presStyleIdx="0" presStyleCnt="1"/>
      <dgm:spPr>
        <a:prstGeom prst="circularArrow">
          <a:avLst>
            <a:gd name="adj1" fmla="val 4668"/>
            <a:gd name="adj2" fmla="val 272909"/>
            <a:gd name="adj3" fmla="val 13136417"/>
            <a:gd name="adj4" fmla="val 17826531"/>
            <a:gd name="adj5" fmla="val 4847"/>
          </a:avLst>
        </a:prstGeom>
      </dgm:spPr>
    </dgm:pt>
    <dgm:pt modelId="{0EF3FFF2-D779-3D4B-AFAD-93DB5F7C8F34}" type="pres">
      <dgm:prSet presAssocID="{791143AD-DB86-FF46-B19D-68B8ACF2742C}" presName="nodeFollowingNodes" presStyleLbl="node1" presStyleIdx="1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BC49FB35-AE7C-2A46-BE7F-12E32D4F4ADC}" type="pres">
      <dgm:prSet presAssocID="{CF992A5E-E3B2-1842-AA31-9A8C40BDE70C}" presName="nodeFollowingNodes" presStyleLbl="node1" presStyleIdx="2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DA4034F8-4CAD-8446-87AB-A82B67D488B4}" type="pres">
      <dgm:prSet presAssocID="{2129E48A-3EE7-1F49-8918-768D00FE8BCA}" presName="nodeFollowingNodes" presStyleLbl="node1" presStyleIdx="3" presStyleCnt="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41F1EF3E-6A96-E94C-B085-6FCFF5E0C73D}" type="presOf" srcId="{CF992A5E-E3B2-1842-AA31-9A8C40BDE70C}" destId="{BC49FB35-AE7C-2A46-BE7F-12E32D4F4ADC}" srcOrd="0" destOrd="0" presId="urn:microsoft.com/office/officeart/2005/8/layout/cycle3"/>
    <dgm:cxn modelId="{0C5F775C-9EF8-ED47-84AA-442940E0B4DF}" srcId="{D302E8F6-8D6D-B048-B343-81794B90E367}" destId="{0C2D12E3-FA75-7642-B698-995C5F9324A8}" srcOrd="0" destOrd="0" parTransId="{BB06BB21-2ABA-DC44-AB40-5680C352AE9A}" sibTransId="{A4944CD7-FBB9-F943-A903-714E1DC120A3}"/>
    <dgm:cxn modelId="{378DA167-B190-1348-834A-19FCAFBA0E5B}" srcId="{D302E8F6-8D6D-B048-B343-81794B90E367}" destId="{CF992A5E-E3B2-1842-AA31-9A8C40BDE70C}" srcOrd="2" destOrd="0" parTransId="{6756C742-DA98-6949-9735-EF3E383AB5F9}" sibTransId="{8F9276F8-313B-B840-9CFA-BE428260C666}"/>
    <dgm:cxn modelId="{07428D7E-C214-5B46-8DAC-D339EA30B8C4}" type="presOf" srcId="{D302E8F6-8D6D-B048-B343-81794B90E367}" destId="{2C7BADD8-93AF-6745-98F4-F8EA81C32F76}" srcOrd="0" destOrd="0" presId="urn:microsoft.com/office/officeart/2005/8/layout/cycle3"/>
    <dgm:cxn modelId="{5DC03F84-6BB7-DC4B-9555-3EEE805F3C6C}" srcId="{D302E8F6-8D6D-B048-B343-81794B90E367}" destId="{791143AD-DB86-FF46-B19D-68B8ACF2742C}" srcOrd="1" destOrd="0" parTransId="{9C2F842D-97C1-F043-BF3B-D62E6DCE1353}" sibTransId="{D5057526-FA23-FD42-AE5F-DCC031CF58BE}"/>
    <dgm:cxn modelId="{A9A7FEAD-40A8-8648-A8E6-88D5E62FDC00}" type="presOf" srcId="{A4944CD7-FBB9-F943-A903-714E1DC120A3}" destId="{97D512A2-29D3-014C-B7AE-5A700B128DF3}" srcOrd="0" destOrd="0" presId="urn:microsoft.com/office/officeart/2005/8/layout/cycle3"/>
    <dgm:cxn modelId="{548BF5B8-10BD-C64C-99B0-A15DBFC79442}" srcId="{D302E8F6-8D6D-B048-B343-81794B90E367}" destId="{2129E48A-3EE7-1F49-8918-768D00FE8BCA}" srcOrd="3" destOrd="0" parTransId="{C2CE846E-68D6-EE4A-B076-E5ADE20DC6F4}" sibTransId="{D4B4BE81-5058-9247-976C-03825D6CB6E5}"/>
    <dgm:cxn modelId="{294491CE-F35E-A343-9DAD-5752A52E9CAC}" type="presOf" srcId="{2129E48A-3EE7-1F49-8918-768D00FE8BCA}" destId="{DA4034F8-4CAD-8446-87AB-A82B67D488B4}" srcOrd="0" destOrd="0" presId="urn:microsoft.com/office/officeart/2005/8/layout/cycle3"/>
    <dgm:cxn modelId="{6E4D48E6-1D9A-B543-8811-17BC9FA40888}" type="presOf" srcId="{791143AD-DB86-FF46-B19D-68B8ACF2742C}" destId="{0EF3FFF2-D779-3D4B-AFAD-93DB5F7C8F34}" srcOrd="0" destOrd="0" presId="urn:microsoft.com/office/officeart/2005/8/layout/cycle3"/>
    <dgm:cxn modelId="{C312B7EA-FC3D-CA49-A9C1-F8636F812BCE}" type="presOf" srcId="{0C2D12E3-FA75-7642-B698-995C5F9324A8}" destId="{B3E54E89-E6EA-1A4E-97B1-9A6581864C6D}" srcOrd="0" destOrd="0" presId="urn:microsoft.com/office/officeart/2005/8/layout/cycle3"/>
    <dgm:cxn modelId="{FDB80956-37B6-C941-A604-7AEE22543752}" type="presParOf" srcId="{2C7BADD8-93AF-6745-98F4-F8EA81C32F76}" destId="{A9784210-39F8-D04A-85D0-E5DC396A4BE1}" srcOrd="0" destOrd="0" presId="urn:microsoft.com/office/officeart/2005/8/layout/cycle3"/>
    <dgm:cxn modelId="{2953DDC8-91B0-7642-84FB-655751376D22}" type="presParOf" srcId="{A9784210-39F8-D04A-85D0-E5DC396A4BE1}" destId="{B3E54E89-E6EA-1A4E-97B1-9A6581864C6D}" srcOrd="0" destOrd="0" presId="urn:microsoft.com/office/officeart/2005/8/layout/cycle3"/>
    <dgm:cxn modelId="{8EDBE619-AD64-A246-BD3C-38EFF71863DF}" type="presParOf" srcId="{A9784210-39F8-D04A-85D0-E5DC396A4BE1}" destId="{97D512A2-29D3-014C-B7AE-5A700B128DF3}" srcOrd="1" destOrd="0" presId="urn:microsoft.com/office/officeart/2005/8/layout/cycle3"/>
    <dgm:cxn modelId="{D7E07495-1176-FF4C-B0FE-0B1100C65B31}" type="presParOf" srcId="{A9784210-39F8-D04A-85D0-E5DC396A4BE1}" destId="{0EF3FFF2-D779-3D4B-AFAD-93DB5F7C8F34}" srcOrd="2" destOrd="0" presId="urn:microsoft.com/office/officeart/2005/8/layout/cycle3"/>
    <dgm:cxn modelId="{BA7D5B42-700F-2346-856C-5C181362FFE2}" type="presParOf" srcId="{A9784210-39F8-D04A-85D0-E5DC396A4BE1}" destId="{BC49FB35-AE7C-2A46-BE7F-12E32D4F4ADC}" srcOrd="3" destOrd="0" presId="urn:microsoft.com/office/officeart/2005/8/layout/cycle3"/>
    <dgm:cxn modelId="{28463073-BBBF-D142-8747-B7D621CEFB47}" type="presParOf" srcId="{A9784210-39F8-D04A-85D0-E5DC396A4BE1}" destId="{DA4034F8-4CAD-8446-87AB-A82B67D488B4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02E8F6-8D6D-B048-B343-81794B90E367}" type="doc">
      <dgm:prSet loTypeId="urn:microsoft.com/office/officeart/2005/8/layout/cycle3" loCatId="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91143AD-DB86-FF46-B19D-68B8ACF2742C}">
      <dgm:prSet phldrT="[Text]"/>
      <dgm:spPr>
        <a:xfrm>
          <a:off x="2393232" y="1121889"/>
          <a:ext cx="1913241" cy="956620"/>
        </a:xfrm>
      </dgm:spPr>
      <dgm:t>
        <a:bodyPr/>
        <a:lstStyle/>
        <a:p>
          <a:r>
            <a:rPr lang="en-US" b="1" i="0" dirty="0">
              <a:latin typeface="Arial Narrow" panose="020B0604020202020204" pitchFamily="34" charset="0"/>
              <a:ea typeface="+mn-ea"/>
              <a:cs typeface="Arial Narrow" panose="020B0604020202020204" pitchFamily="34" charset="0"/>
            </a:rPr>
            <a:t>1- Nested companionship care from conception</a:t>
          </a:r>
        </a:p>
      </dgm:t>
    </dgm:pt>
    <dgm:pt modelId="{9C2F842D-97C1-F043-BF3B-D62E6DCE1353}" type="parTrans" cxnId="{5DC03F84-6BB7-DC4B-9555-3EEE805F3C6C}">
      <dgm:prSet/>
      <dgm:spPr/>
      <dgm:t>
        <a:bodyPr/>
        <a:lstStyle/>
        <a:p>
          <a:endParaRPr lang="en-US"/>
        </a:p>
      </dgm:t>
    </dgm:pt>
    <dgm:pt modelId="{D5057526-FA23-FD42-AE5F-DCC031CF58BE}" type="sibTrans" cxnId="{5DC03F84-6BB7-DC4B-9555-3EEE805F3C6C}">
      <dgm:prSet/>
      <dgm:spPr/>
      <dgm:t>
        <a:bodyPr/>
        <a:lstStyle/>
        <a:p>
          <a:endParaRPr lang="en-US"/>
        </a:p>
      </dgm:t>
    </dgm:pt>
    <dgm:pt modelId="{CF992A5E-E3B2-1842-AA31-9A8C40BDE70C}">
      <dgm:prSet phldrT="[Text]"/>
      <dgm:spPr>
        <a:xfrm>
          <a:off x="1272229" y="2242892"/>
          <a:ext cx="1913241" cy="956620"/>
        </a:xfrm>
      </dgm:spPr>
      <dgm:t>
        <a:bodyPr/>
        <a:lstStyle/>
        <a:p>
          <a:r>
            <a:rPr lang="en-US" b="1" i="0" dirty="0">
              <a:latin typeface="Arial Narrow" panose="020B0604020202020204" pitchFamily="34" charset="0"/>
              <a:ea typeface="+mn-ea"/>
              <a:cs typeface="Arial Narrow" panose="020B0604020202020204" pitchFamily="34" charset="0"/>
            </a:rPr>
            <a:t>2- Child self-actualization: Healthy biology, psychology &amp; sociality</a:t>
          </a:r>
        </a:p>
      </dgm:t>
    </dgm:pt>
    <dgm:pt modelId="{6756C742-DA98-6949-9735-EF3E383AB5F9}" type="parTrans" cxnId="{378DA167-B190-1348-834A-19FCAFBA0E5B}">
      <dgm:prSet/>
      <dgm:spPr/>
      <dgm:t>
        <a:bodyPr/>
        <a:lstStyle/>
        <a:p>
          <a:endParaRPr lang="en-US"/>
        </a:p>
      </dgm:t>
    </dgm:pt>
    <dgm:pt modelId="{8F9276F8-313B-B840-9CFA-BE428260C666}" type="sibTrans" cxnId="{378DA167-B190-1348-834A-19FCAFBA0E5B}">
      <dgm:prSet/>
      <dgm:spPr/>
      <dgm:t>
        <a:bodyPr/>
        <a:lstStyle/>
        <a:p>
          <a:endParaRPr lang="en-US"/>
        </a:p>
      </dgm:t>
    </dgm:pt>
    <dgm:pt modelId="{2129E48A-3EE7-1F49-8918-768D00FE8BCA}">
      <dgm:prSet phldrT="[Text]"/>
      <dgm:spPr>
        <a:xfrm>
          <a:off x="151226" y="1121889"/>
          <a:ext cx="1913241" cy="956620"/>
        </a:xfrm>
      </dgm:spPr>
      <dgm:t>
        <a:bodyPr/>
        <a:lstStyle/>
        <a:p>
          <a:r>
            <a:rPr lang="en-US" b="1" i="0" dirty="0">
              <a:latin typeface="Arial Narrow" panose="020B0604020202020204" pitchFamily="34" charset="0"/>
              <a:ea typeface="+mn-ea"/>
              <a:cs typeface="Arial Narrow" panose="020B0604020202020204" pitchFamily="34" charset="0"/>
            </a:rPr>
            <a:t>3- Adult wellbeing </a:t>
          </a:r>
        </a:p>
        <a:p>
          <a:r>
            <a:rPr lang="en-US" b="1" i="0" dirty="0">
              <a:latin typeface="Arial Narrow" panose="020B0604020202020204" pitchFamily="34" charset="0"/>
              <a:ea typeface="+mn-ea"/>
              <a:cs typeface="Arial Narrow" panose="020B0604020202020204" pitchFamily="34" charset="0"/>
            </a:rPr>
            <a:t>&amp; compassionate wisdom</a:t>
          </a:r>
        </a:p>
      </dgm:t>
    </dgm:pt>
    <dgm:pt modelId="{C2CE846E-68D6-EE4A-B076-E5ADE20DC6F4}" type="parTrans" cxnId="{548BF5B8-10BD-C64C-99B0-A15DBFC79442}">
      <dgm:prSet/>
      <dgm:spPr/>
      <dgm:t>
        <a:bodyPr/>
        <a:lstStyle/>
        <a:p>
          <a:endParaRPr lang="en-US"/>
        </a:p>
      </dgm:t>
    </dgm:pt>
    <dgm:pt modelId="{D4B4BE81-5058-9247-976C-03825D6CB6E5}" type="sibTrans" cxnId="{548BF5B8-10BD-C64C-99B0-A15DBFC79442}">
      <dgm:prSet/>
      <dgm:spPr/>
      <dgm:t>
        <a:bodyPr/>
        <a:lstStyle/>
        <a:p>
          <a:endParaRPr lang="en-US"/>
        </a:p>
      </dgm:t>
    </dgm:pt>
    <dgm:pt modelId="{0C2D12E3-FA75-7642-B698-995C5F9324A8}">
      <dgm:prSet phldrT="[Text]"/>
      <dgm:spPr>
        <a:xfrm>
          <a:off x="1272229" y="886"/>
          <a:ext cx="1913241" cy="956620"/>
        </a:xfrm>
      </dgm:spPr>
      <dgm:t>
        <a:bodyPr/>
        <a:lstStyle/>
        <a:p>
          <a:r>
            <a:rPr lang="en-US" b="1" i="0" dirty="0">
              <a:latin typeface="Arial Narrow" panose="020B0604020202020204" pitchFamily="34" charset="0"/>
              <a:ea typeface="+mn-ea"/>
              <a:cs typeface="Arial Narrow" panose="020B0604020202020204" pitchFamily="34" charset="0"/>
            </a:rPr>
            <a:t>4- Community actualization</a:t>
          </a:r>
        </a:p>
        <a:p>
          <a:r>
            <a:rPr lang="en-US" b="1" i="0" dirty="0">
              <a:latin typeface="Arial Narrow" panose="020B0604020202020204" pitchFamily="34" charset="0"/>
              <a:ea typeface="+mn-ea"/>
              <a:cs typeface="Arial Narrow" panose="020B0604020202020204" pitchFamily="34" charset="0"/>
            </a:rPr>
            <a:t>Attends to basic needs &amp; respectful relations</a:t>
          </a:r>
        </a:p>
      </dgm:t>
    </dgm:pt>
    <dgm:pt modelId="{BB06BB21-2ABA-DC44-AB40-5680C352AE9A}" type="parTrans" cxnId="{0C5F775C-9EF8-ED47-84AA-442940E0B4DF}">
      <dgm:prSet/>
      <dgm:spPr/>
      <dgm:t>
        <a:bodyPr/>
        <a:lstStyle/>
        <a:p>
          <a:endParaRPr lang="en-US"/>
        </a:p>
      </dgm:t>
    </dgm:pt>
    <dgm:pt modelId="{A4944CD7-FBB9-F943-A903-714E1DC120A3}" type="sibTrans" cxnId="{0C5F775C-9EF8-ED47-84AA-442940E0B4DF}">
      <dgm:prSet/>
      <dgm:spPr>
        <a:xfrm>
          <a:off x="667853" y="-42602"/>
          <a:ext cx="3121992" cy="3121992"/>
        </a:xfrm>
      </dgm:spPr>
      <dgm:t>
        <a:bodyPr/>
        <a:lstStyle/>
        <a:p>
          <a:endParaRPr lang="en-US"/>
        </a:p>
      </dgm:t>
    </dgm:pt>
    <dgm:pt modelId="{2C7BADD8-93AF-6745-98F4-F8EA81C32F76}" type="pres">
      <dgm:prSet presAssocID="{D302E8F6-8D6D-B048-B343-81794B90E367}" presName="Name0" presStyleCnt="0">
        <dgm:presLayoutVars>
          <dgm:dir/>
          <dgm:resizeHandles val="exact"/>
        </dgm:presLayoutVars>
      </dgm:prSet>
      <dgm:spPr/>
    </dgm:pt>
    <dgm:pt modelId="{A9784210-39F8-D04A-85D0-E5DC396A4BE1}" type="pres">
      <dgm:prSet presAssocID="{D302E8F6-8D6D-B048-B343-81794B90E367}" presName="cycle" presStyleCnt="0"/>
      <dgm:spPr/>
    </dgm:pt>
    <dgm:pt modelId="{B3E54E89-E6EA-1A4E-97B1-9A6581864C6D}" type="pres">
      <dgm:prSet presAssocID="{0C2D12E3-FA75-7642-B698-995C5F9324A8}" presName="nodeFirstNode" presStyleLbl="node1" presStyleIdx="0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97D512A2-29D3-014C-B7AE-5A700B128DF3}" type="pres">
      <dgm:prSet presAssocID="{A4944CD7-FBB9-F943-A903-714E1DC120A3}" presName="sibTransFirstNode" presStyleLbl="bgShp" presStyleIdx="0" presStyleCnt="1"/>
      <dgm:spPr>
        <a:prstGeom prst="circularArrow">
          <a:avLst>
            <a:gd name="adj1" fmla="val 4668"/>
            <a:gd name="adj2" fmla="val 272909"/>
            <a:gd name="adj3" fmla="val 13136417"/>
            <a:gd name="adj4" fmla="val 17826531"/>
            <a:gd name="adj5" fmla="val 4847"/>
          </a:avLst>
        </a:prstGeom>
      </dgm:spPr>
    </dgm:pt>
    <dgm:pt modelId="{0EF3FFF2-D779-3D4B-AFAD-93DB5F7C8F34}" type="pres">
      <dgm:prSet presAssocID="{791143AD-DB86-FF46-B19D-68B8ACF2742C}" presName="nodeFollowingNodes" presStyleLbl="node1" presStyleIdx="1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BC49FB35-AE7C-2A46-BE7F-12E32D4F4ADC}" type="pres">
      <dgm:prSet presAssocID="{CF992A5E-E3B2-1842-AA31-9A8C40BDE70C}" presName="nodeFollowingNodes" presStyleLbl="node1" presStyleIdx="2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DA4034F8-4CAD-8446-87AB-A82B67D488B4}" type="pres">
      <dgm:prSet presAssocID="{2129E48A-3EE7-1F49-8918-768D00FE8BCA}" presName="nodeFollowingNodes" presStyleLbl="node1" presStyleIdx="3" presStyleCnt="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41F1EF3E-6A96-E94C-B085-6FCFF5E0C73D}" type="presOf" srcId="{CF992A5E-E3B2-1842-AA31-9A8C40BDE70C}" destId="{BC49FB35-AE7C-2A46-BE7F-12E32D4F4ADC}" srcOrd="0" destOrd="0" presId="urn:microsoft.com/office/officeart/2005/8/layout/cycle3"/>
    <dgm:cxn modelId="{0C5F775C-9EF8-ED47-84AA-442940E0B4DF}" srcId="{D302E8F6-8D6D-B048-B343-81794B90E367}" destId="{0C2D12E3-FA75-7642-B698-995C5F9324A8}" srcOrd="0" destOrd="0" parTransId="{BB06BB21-2ABA-DC44-AB40-5680C352AE9A}" sibTransId="{A4944CD7-FBB9-F943-A903-714E1DC120A3}"/>
    <dgm:cxn modelId="{378DA167-B190-1348-834A-19FCAFBA0E5B}" srcId="{D302E8F6-8D6D-B048-B343-81794B90E367}" destId="{CF992A5E-E3B2-1842-AA31-9A8C40BDE70C}" srcOrd="2" destOrd="0" parTransId="{6756C742-DA98-6949-9735-EF3E383AB5F9}" sibTransId="{8F9276F8-313B-B840-9CFA-BE428260C666}"/>
    <dgm:cxn modelId="{07428D7E-C214-5B46-8DAC-D339EA30B8C4}" type="presOf" srcId="{D302E8F6-8D6D-B048-B343-81794B90E367}" destId="{2C7BADD8-93AF-6745-98F4-F8EA81C32F76}" srcOrd="0" destOrd="0" presId="urn:microsoft.com/office/officeart/2005/8/layout/cycle3"/>
    <dgm:cxn modelId="{5DC03F84-6BB7-DC4B-9555-3EEE805F3C6C}" srcId="{D302E8F6-8D6D-B048-B343-81794B90E367}" destId="{791143AD-DB86-FF46-B19D-68B8ACF2742C}" srcOrd="1" destOrd="0" parTransId="{9C2F842D-97C1-F043-BF3B-D62E6DCE1353}" sibTransId="{D5057526-FA23-FD42-AE5F-DCC031CF58BE}"/>
    <dgm:cxn modelId="{A9A7FEAD-40A8-8648-A8E6-88D5E62FDC00}" type="presOf" srcId="{A4944CD7-FBB9-F943-A903-714E1DC120A3}" destId="{97D512A2-29D3-014C-B7AE-5A700B128DF3}" srcOrd="0" destOrd="0" presId="urn:microsoft.com/office/officeart/2005/8/layout/cycle3"/>
    <dgm:cxn modelId="{548BF5B8-10BD-C64C-99B0-A15DBFC79442}" srcId="{D302E8F6-8D6D-B048-B343-81794B90E367}" destId="{2129E48A-3EE7-1F49-8918-768D00FE8BCA}" srcOrd="3" destOrd="0" parTransId="{C2CE846E-68D6-EE4A-B076-E5ADE20DC6F4}" sibTransId="{D4B4BE81-5058-9247-976C-03825D6CB6E5}"/>
    <dgm:cxn modelId="{294491CE-F35E-A343-9DAD-5752A52E9CAC}" type="presOf" srcId="{2129E48A-3EE7-1F49-8918-768D00FE8BCA}" destId="{DA4034F8-4CAD-8446-87AB-A82B67D488B4}" srcOrd="0" destOrd="0" presId="urn:microsoft.com/office/officeart/2005/8/layout/cycle3"/>
    <dgm:cxn modelId="{6E4D48E6-1D9A-B543-8811-17BC9FA40888}" type="presOf" srcId="{791143AD-DB86-FF46-B19D-68B8ACF2742C}" destId="{0EF3FFF2-D779-3D4B-AFAD-93DB5F7C8F34}" srcOrd="0" destOrd="0" presId="urn:microsoft.com/office/officeart/2005/8/layout/cycle3"/>
    <dgm:cxn modelId="{C312B7EA-FC3D-CA49-A9C1-F8636F812BCE}" type="presOf" srcId="{0C2D12E3-FA75-7642-B698-995C5F9324A8}" destId="{B3E54E89-E6EA-1A4E-97B1-9A6581864C6D}" srcOrd="0" destOrd="0" presId="urn:microsoft.com/office/officeart/2005/8/layout/cycle3"/>
    <dgm:cxn modelId="{FDB80956-37B6-C941-A604-7AEE22543752}" type="presParOf" srcId="{2C7BADD8-93AF-6745-98F4-F8EA81C32F76}" destId="{A9784210-39F8-D04A-85D0-E5DC396A4BE1}" srcOrd="0" destOrd="0" presId="urn:microsoft.com/office/officeart/2005/8/layout/cycle3"/>
    <dgm:cxn modelId="{2953DDC8-91B0-7642-84FB-655751376D22}" type="presParOf" srcId="{A9784210-39F8-D04A-85D0-E5DC396A4BE1}" destId="{B3E54E89-E6EA-1A4E-97B1-9A6581864C6D}" srcOrd="0" destOrd="0" presId="urn:microsoft.com/office/officeart/2005/8/layout/cycle3"/>
    <dgm:cxn modelId="{8EDBE619-AD64-A246-BD3C-38EFF71863DF}" type="presParOf" srcId="{A9784210-39F8-D04A-85D0-E5DC396A4BE1}" destId="{97D512A2-29D3-014C-B7AE-5A700B128DF3}" srcOrd="1" destOrd="0" presId="urn:microsoft.com/office/officeart/2005/8/layout/cycle3"/>
    <dgm:cxn modelId="{D7E07495-1176-FF4C-B0FE-0B1100C65B31}" type="presParOf" srcId="{A9784210-39F8-D04A-85D0-E5DC396A4BE1}" destId="{0EF3FFF2-D779-3D4B-AFAD-93DB5F7C8F34}" srcOrd="2" destOrd="0" presId="urn:microsoft.com/office/officeart/2005/8/layout/cycle3"/>
    <dgm:cxn modelId="{BA7D5B42-700F-2346-856C-5C181362FFE2}" type="presParOf" srcId="{A9784210-39F8-D04A-85D0-E5DC396A4BE1}" destId="{BC49FB35-AE7C-2A46-BE7F-12E32D4F4ADC}" srcOrd="3" destOrd="0" presId="urn:microsoft.com/office/officeart/2005/8/layout/cycle3"/>
    <dgm:cxn modelId="{28463073-BBBF-D142-8747-B7D621CEFB47}" type="presParOf" srcId="{A9784210-39F8-D04A-85D0-E5DC396A4BE1}" destId="{DA4034F8-4CAD-8446-87AB-A82B67D488B4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3D0DAE-3AAD-4BAC-89B7-44A28C8E56FB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70D09F-FF91-436B-8D83-D3EDEDAA54FF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Trust in Oneness</a:t>
          </a:r>
        </a:p>
      </dgm:t>
    </dgm:pt>
    <dgm:pt modelId="{76B9AB56-6E02-437C-B7EC-43B0BF51D592}" type="parTrans" cxnId="{5A0DF073-4655-44E0-ACC6-257E93C7E881}">
      <dgm:prSet/>
      <dgm:spPr/>
      <dgm:t>
        <a:bodyPr/>
        <a:lstStyle/>
        <a:p>
          <a:endParaRPr lang="en-US"/>
        </a:p>
      </dgm:t>
    </dgm:pt>
    <dgm:pt modelId="{F58CA939-666E-4370-B444-1B5999DD48E3}" type="sibTrans" cxnId="{5A0DF073-4655-44E0-ACC6-257E93C7E881}">
      <dgm:prSet/>
      <dgm:spPr/>
      <dgm:t>
        <a:bodyPr/>
        <a:lstStyle/>
        <a:p>
          <a:endParaRPr lang="en-US"/>
        </a:p>
      </dgm:t>
    </dgm:pt>
    <dgm:pt modelId="{1A8AB07C-CB26-4F42-A8DF-3E1AE8331B01}">
      <dgm:prSet phldrT="[Text]"/>
      <dgm:spPr>
        <a:solidFill>
          <a:srgbClr val="674D83"/>
        </a:solidFill>
      </dgm:spPr>
      <dgm:t>
        <a:bodyPr/>
        <a:lstStyle/>
        <a:p>
          <a:r>
            <a:rPr lang="en-US" dirty="0"/>
            <a:t>Spiritual Intuition</a:t>
          </a:r>
        </a:p>
      </dgm:t>
    </dgm:pt>
    <dgm:pt modelId="{716697A2-79E2-4E39-A5C3-E3A94E1D1087}" type="parTrans" cxnId="{137FB3DE-5428-46F8-8711-84F0A7A55D7A}">
      <dgm:prSet/>
      <dgm:spPr/>
      <dgm:t>
        <a:bodyPr/>
        <a:lstStyle/>
        <a:p>
          <a:endParaRPr lang="en-US"/>
        </a:p>
      </dgm:t>
    </dgm:pt>
    <dgm:pt modelId="{9FA0466F-A093-4743-8D12-0FE713D0DCBE}" type="sibTrans" cxnId="{137FB3DE-5428-46F8-8711-84F0A7A55D7A}">
      <dgm:prSet/>
      <dgm:spPr/>
      <dgm:t>
        <a:bodyPr/>
        <a:lstStyle/>
        <a:p>
          <a:endParaRPr lang="en-US"/>
        </a:p>
      </dgm:t>
    </dgm:pt>
    <dgm:pt modelId="{3AD61FB9-282B-49C6-A5BE-D9C93B43E892}">
      <dgm:prSet phldrT="[Text]"/>
      <dgm:spPr/>
      <dgm:t>
        <a:bodyPr/>
        <a:lstStyle/>
        <a:p>
          <a:r>
            <a:rPr lang="en-US" dirty="0"/>
            <a:t>Expressive Sharing</a:t>
          </a:r>
        </a:p>
      </dgm:t>
    </dgm:pt>
    <dgm:pt modelId="{16A3E479-5F5B-491B-B698-C34D94493651}" type="parTrans" cxnId="{58B7D913-3BEF-4C1C-91AE-8482EE054128}">
      <dgm:prSet/>
      <dgm:spPr/>
      <dgm:t>
        <a:bodyPr/>
        <a:lstStyle/>
        <a:p>
          <a:endParaRPr lang="en-US"/>
        </a:p>
      </dgm:t>
    </dgm:pt>
    <dgm:pt modelId="{3F4EA7DB-475F-4168-837B-0BFE0A00DC0E}" type="sibTrans" cxnId="{58B7D913-3BEF-4C1C-91AE-8482EE054128}">
      <dgm:prSet/>
      <dgm:spPr/>
      <dgm:t>
        <a:bodyPr/>
        <a:lstStyle/>
        <a:p>
          <a:endParaRPr lang="en-US"/>
        </a:p>
      </dgm:t>
    </dgm:pt>
    <dgm:pt modelId="{F9F4A81F-1437-4EBF-BD74-B540E3479D7F}">
      <dgm:prSet/>
      <dgm:spPr>
        <a:solidFill>
          <a:srgbClr val="92D050"/>
        </a:solidFill>
      </dgm:spPr>
      <dgm:t>
        <a:bodyPr/>
        <a:lstStyle/>
        <a:p>
          <a:r>
            <a:rPr lang="en-US" dirty="0"/>
            <a:t>Unconditional Love</a:t>
          </a:r>
        </a:p>
      </dgm:t>
    </dgm:pt>
    <dgm:pt modelId="{C3AEFB6F-8878-433D-BF73-6EDA245FB83A}" type="parTrans" cxnId="{D5DB88B3-F70B-4771-A489-D09BBD3AC6CF}">
      <dgm:prSet/>
      <dgm:spPr/>
      <dgm:t>
        <a:bodyPr/>
        <a:lstStyle/>
        <a:p>
          <a:endParaRPr lang="en-US"/>
        </a:p>
      </dgm:t>
    </dgm:pt>
    <dgm:pt modelId="{AE00EDA6-28F3-4447-8A75-EE4AD023501C}" type="sibTrans" cxnId="{D5DB88B3-F70B-4771-A489-D09BBD3AC6CF}">
      <dgm:prSet/>
      <dgm:spPr/>
      <dgm:t>
        <a:bodyPr/>
        <a:lstStyle/>
        <a:p>
          <a:endParaRPr lang="en-US"/>
        </a:p>
      </dgm:t>
    </dgm:pt>
    <dgm:pt modelId="{F9333C32-B67D-44E3-8316-4B04E9B92D80}">
      <dgm:prSet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 Self-Confidence</a:t>
          </a:r>
        </a:p>
      </dgm:t>
    </dgm:pt>
    <dgm:pt modelId="{D82FE4FA-1302-4A08-81EA-7D17E89642F8}" type="parTrans" cxnId="{7B743BE2-C7E7-4DBF-93EF-9EF4D85BBDAA}">
      <dgm:prSet/>
      <dgm:spPr/>
      <dgm:t>
        <a:bodyPr/>
        <a:lstStyle/>
        <a:p>
          <a:endParaRPr lang="en-US"/>
        </a:p>
      </dgm:t>
    </dgm:pt>
    <dgm:pt modelId="{5F6582A4-837A-47B2-954C-7F2F9D7567AE}" type="sibTrans" cxnId="{7B743BE2-C7E7-4DBF-93EF-9EF4D85BBDAA}">
      <dgm:prSet/>
      <dgm:spPr/>
      <dgm:t>
        <a:bodyPr/>
        <a:lstStyle/>
        <a:p>
          <a:endParaRPr lang="en-US"/>
        </a:p>
      </dgm:t>
    </dgm:pt>
    <dgm:pt modelId="{E1FCA0D5-4ABE-4D46-842E-1514BD35BC46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Joyful Creativity</a:t>
          </a:r>
        </a:p>
      </dgm:t>
    </dgm:pt>
    <dgm:pt modelId="{71482F29-0A47-4B15-86F3-51D084C1A5F4}" type="parTrans" cxnId="{6F4208FF-FC16-4FC2-B469-FC4EA33C8F21}">
      <dgm:prSet/>
      <dgm:spPr/>
      <dgm:t>
        <a:bodyPr/>
        <a:lstStyle/>
        <a:p>
          <a:endParaRPr lang="en-US"/>
        </a:p>
      </dgm:t>
    </dgm:pt>
    <dgm:pt modelId="{68A390FE-82C5-4347-AC07-24D19B73FA72}" type="sibTrans" cxnId="{6F4208FF-FC16-4FC2-B469-FC4EA33C8F21}">
      <dgm:prSet/>
      <dgm:spPr/>
      <dgm:t>
        <a:bodyPr/>
        <a:lstStyle/>
        <a:p>
          <a:endParaRPr lang="en-US"/>
        </a:p>
      </dgm:t>
    </dgm:pt>
    <dgm:pt modelId="{A8DAEDE0-C68F-42A0-AFA6-E51E8B0B0B1E}">
      <dgm:prSet/>
      <dgm:spPr>
        <a:solidFill>
          <a:srgbClr val="FF0000"/>
        </a:solidFill>
      </dgm:spPr>
      <dgm:t>
        <a:bodyPr/>
        <a:lstStyle/>
        <a:p>
          <a:r>
            <a:rPr lang="en-US" dirty="0"/>
            <a:t>Self-Security</a:t>
          </a:r>
        </a:p>
      </dgm:t>
    </dgm:pt>
    <dgm:pt modelId="{4DC9170F-10FB-4335-B2BF-23675B01E554}" type="parTrans" cxnId="{12111A2E-3568-428F-A67D-D8488798CC7B}">
      <dgm:prSet/>
      <dgm:spPr/>
      <dgm:t>
        <a:bodyPr/>
        <a:lstStyle/>
        <a:p>
          <a:endParaRPr lang="en-US"/>
        </a:p>
      </dgm:t>
    </dgm:pt>
    <dgm:pt modelId="{667D6875-C569-4E24-9B26-6BAF08D717CD}" type="sibTrans" cxnId="{12111A2E-3568-428F-A67D-D8488798CC7B}">
      <dgm:prSet/>
      <dgm:spPr/>
      <dgm:t>
        <a:bodyPr/>
        <a:lstStyle/>
        <a:p>
          <a:endParaRPr lang="en-US"/>
        </a:p>
      </dgm:t>
    </dgm:pt>
    <dgm:pt modelId="{D45F0785-1712-4E4C-A897-24795A8398C6}" type="pres">
      <dgm:prSet presAssocID="{633D0DAE-3AAD-4BAC-89B7-44A28C8E56FB}" presName="Name0" presStyleCnt="0">
        <dgm:presLayoutVars>
          <dgm:resizeHandles/>
        </dgm:presLayoutVars>
      </dgm:prSet>
      <dgm:spPr/>
    </dgm:pt>
    <dgm:pt modelId="{B91DBF83-76D1-4825-AF9A-2B357A582813}" type="pres">
      <dgm:prSet presAssocID="{0670D09F-FF91-436B-8D83-D3EDEDAA54FF}" presName="text" presStyleLbl="node1" presStyleIdx="0" presStyleCnt="7" custScaleX="330729">
        <dgm:presLayoutVars>
          <dgm:bulletEnabled val="1"/>
        </dgm:presLayoutVars>
      </dgm:prSet>
      <dgm:spPr/>
    </dgm:pt>
    <dgm:pt modelId="{7110A033-980B-437E-9B1E-4C616AB49ED4}" type="pres">
      <dgm:prSet presAssocID="{F58CA939-666E-4370-B444-1B5999DD48E3}" presName="space" presStyleCnt="0"/>
      <dgm:spPr/>
    </dgm:pt>
    <dgm:pt modelId="{86A6E82E-F5D7-4FA9-86DE-51746BA2F83D}" type="pres">
      <dgm:prSet presAssocID="{1A8AB07C-CB26-4F42-A8DF-3E1AE8331B01}" presName="text" presStyleLbl="node1" presStyleIdx="1" presStyleCnt="7" custScaleX="324917">
        <dgm:presLayoutVars>
          <dgm:bulletEnabled val="1"/>
        </dgm:presLayoutVars>
      </dgm:prSet>
      <dgm:spPr/>
    </dgm:pt>
    <dgm:pt modelId="{3E941541-36FF-443E-9825-A19E44487C79}" type="pres">
      <dgm:prSet presAssocID="{9FA0466F-A093-4743-8D12-0FE713D0DCBE}" presName="space" presStyleCnt="0"/>
      <dgm:spPr/>
    </dgm:pt>
    <dgm:pt modelId="{3EDC90E7-7C59-4E6E-81F8-B085419E1D7D}" type="pres">
      <dgm:prSet presAssocID="{3AD61FB9-282B-49C6-A5BE-D9C93B43E892}" presName="text" presStyleLbl="node1" presStyleIdx="2" presStyleCnt="7" custScaleX="345737">
        <dgm:presLayoutVars>
          <dgm:bulletEnabled val="1"/>
        </dgm:presLayoutVars>
      </dgm:prSet>
      <dgm:spPr/>
    </dgm:pt>
    <dgm:pt modelId="{028E92BF-5A21-416C-B50A-D2C053A42F6B}" type="pres">
      <dgm:prSet presAssocID="{3F4EA7DB-475F-4168-837B-0BFE0A00DC0E}" presName="space" presStyleCnt="0"/>
      <dgm:spPr/>
    </dgm:pt>
    <dgm:pt modelId="{DF876686-ACD7-4D0C-9E5E-EF98D3A0DAB0}" type="pres">
      <dgm:prSet presAssocID="{F9F4A81F-1437-4EBF-BD74-B540E3479D7F}" presName="text" presStyleLbl="node1" presStyleIdx="3" presStyleCnt="7" custScaleX="465667">
        <dgm:presLayoutVars>
          <dgm:bulletEnabled val="1"/>
        </dgm:presLayoutVars>
      </dgm:prSet>
      <dgm:spPr/>
    </dgm:pt>
    <dgm:pt modelId="{0B0F3B47-9E63-4017-9C70-DC089F34DCD7}" type="pres">
      <dgm:prSet presAssocID="{AE00EDA6-28F3-4447-8A75-EE4AD023501C}" presName="space" presStyleCnt="0"/>
      <dgm:spPr/>
    </dgm:pt>
    <dgm:pt modelId="{AA66065D-FF94-4734-8AA2-6A3876E0C7DB}" type="pres">
      <dgm:prSet presAssocID="{F9333C32-B67D-44E3-8316-4B04E9B92D80}" presName="text" presStyleLbl="node1" presStyleIdx="4" presStyleCnt="7" custScaleX="465667">
        <dgm:presLayoutVars>
          <dgm:bulletEnabled val="1"/>
        </dgm:presLayoutVars>
      </dgm:prSet>
      <dgm:spPr/>
    </dgm:pt>
    <dgm:pt modelId="{636D3180-CF8E-4FD5-A6DB-69A25F9FF660}" type="pres">
      <dgm:prSet presAssocID="{5F6582A4-837A-47B2-954C-7F2F9D7567AE}" presName="space" presStyleCnt="0"/>
      <dgm:spPr/>
    </dgm:pt>
    <dgm:pt modelId="{EA480C3D-8877-493E-A81C-717706AE6700}" type="pres">
      <dgm:prSet presAssocID="{E1FCA0D5-4ABE-4D46-842E-1514BD35BC46}" presName="text" presStyleLbl="node1" presStyleIdx="5" presStyleCnt="7" custScaleX="465667">
        <dgm:presLayoutVars>
          <dgm:bulletEnabled val="1"/>
        </dgm:presLayoutVars>
      </dgm:prSet>
      <dgm:spPr/>
    </dgm:pt>
    <dgm:pt modelId="{E78FB7C1-3C9E-40E5-8C99-CB2590E1AF8B}" type="pres">
      <dgm:prSet presAssocID="{68A390FE-82C5-4347-AC07-24D19B73FA72}" presName="space" presStyleCnt="0"/>
      <dgm:spPr/>
    </dgm:pt>
    <dgm:pt modelId="{735D1CAC-A385-4135-B2D2-4927DDBDDE3B}" type="pres">
      <dgm:prSet presAssocID="{A8DAEDE0-C68F-42A0-AFA6-E51E8B0B0B1E}" presName="text" presStyleLbl="node1" presStyleIdx="6" presStyleCnt="7" custScaleX="465667">
        <dgm:presLayoutVars>
          <dgm:bulletEnabled val="1"/>
        </dgm:presLayoutVars>
      </dgm:prSet>
      <dgm:spPr/>
    </dgm:pt>
  </dgm:ptLst>
  <dgm:cxnLst>
    <dgm:cxn modelId="{6B861B0A-2B99-402F-84A5-90668F01B794}" type="presOf" srcId="{0670D09F-FF91-436B-8D83-D3EDEDAA54FF}" destId="{B91DBF83-76D1-4825-AF9A-2B357A582813}" srcOrd="0" destOrd="0" presId="urn:diagrams.loki3.com/VaryingWidthList"/>
    <dgm:cxn modelId="{58B7D913-3BEF-4C1C-91AE-8482EE054128}" srcId="{633D0DAE-3AAD-4BAC-89B7-44A28C8E56FB}" destId="{3AD61FB9-282B-49C6-A5BE-D9C93B43E892}" srcOrd="2" destOrd="0" parTransId="{16A3E479-5F5B-491B-B698-C34D94493651}" sibTransId="{3F4EA7DB-475F-4168-837B-0BFE0A00DC0E}"/>
    <dgm:cxn modelId="{F560061F-A98E-41A7-9470-82B1FB147084}" type="presOf" srcId="{3AD61FB9-282B-49C6-A5BE-D9C93B43E892}" destId="{3EDC90E7-7C59-4E6E-81F8-B085419E1D7D}" srcOrd="0" destOrd="0" presId="urn:diagrams.loki3.com/VaryingWidthList"/>
    <dgm:cxn modelId="{CAC1652C-6A94-4405-B871-C97993F3120D}" type="presOf" srcId="{F9F4A81F-1437-4EBF-BD74-B540E3479D7F}" destId="{DF876686-ACD7-4D0C-9E5E-EF98D3A0DAB0}" srcOrd="0" destOrd="0" presId="urn:diagrams.loki3.com/VaryingWidthList"/>
    <dgm:cxn modelId="{BCB7862D-45CA-4BEE-8342-9970A2D097F2}" type="presOf" srcId="{1A8AB07C-CB26-4F42-A8DF-3E1AE8331B01}" destId="{86A6E82E-F5D7-4FA9-86DE-51746BA2F83D}" srcOrd="0" destOrd="0" presId="urn:diagrams.loki3.com/VaryingWidthList"/>
    <dgm:cxn modelId="{12111A2E-3568-428F-A67D-D8488798CC7B}" srcId="{633D0DAE-3AAD-4BAC-89B7-44A28C8E56FB}" destId="{A8DAEDE0-C68F-42A0-AFA6-E51E8B0B0B1E}" srcOrd="6" destOrd="0" parTransId="{4DC9170F-10FB-4335-B2BF-23675B01E554}" sibTransId="{667D6875-C569-4E24-9B26-6BAF08D717CD}"/>
    <dgm:cxn modelId="{5A0DF073-4655-44E0-ACC6-257E93C7E881}" srcId="{633D0DAE-3AAD-4BAC-89B7-44A28C8E56FB}" destId="{0670D09F-FF91-436B-8D83-D3EDEDAA54FF}" srcOrd="0" destOrd="0" parTransId="{76B9AB56-6E02-437C-B7EC-43B0BF51D592}" sibTransId="{F58CA939-666E-4370-B444-1B5999DD48E3}"/>
    <dgm:cxn modelId="{CC392980-299D-4C4A-9401-26E4AF328342}" type="presOf" srcId="{633D0DAE-3AAD-4BAC-89B7-44A28C8E56FB}" destId="{D45F0785-1712-4E4C-A897-24795A8398C6}" srcOrd="0" destOrd="0" presId="urn:diagrams.loki3.com/VaryingWidthList"/>
    <dgm:cxn modelId="{29831483-3DAB-4CA0-A14D-C670F24723D7}" type="presOf" srcId="{E1FCA0D5-4ABE-4D46-842E-1514BD35BC46}" destId="{EA480C3D-8877-493E-A81C-717706AE6700}" srcOrd="0" destOrd="0" presId="urn:diagrams.loki3.com/VaryingWidthList"/>
    <dgm:cxn modelId="{D5DB88B3-F70B-4771-A489-D09BBD3AC6CF}" srcId="{633D0DAE-3AAD-4BAC-89B7-44A28C8E56FB}" destId="{F9F4A81F-1437-4EBF-BD74-B540E3479D7F}" srcOrd="3" destOrd="0" parTransId="{C3AEFB6F-8878-433D-BF73-6EDA245FB83A}" sibTransId="{AE00EDA6-28F3-4447-8A75-EE4AD023501C}"/>
    <dgm:cxn modelId="{1306C8C5-CB56-4D14-8915-39CE74520379}" type="presOf" srcId="{A8DAEDE0-C68F-42A0-AFA6-E51E8B0B0B1E}" destId="{735D1CAC-A385-4135-B2D2-4927DDBDDE3B}" srcOrd="0" destOrd="0" presId="urn:diagrams.loki3.com/VaryingWidthList"/>
    <dgm:cxn modelId="{8A0107C8-2007-458A-B1EC-AB3146A0388B}" type="presOf" srcId="{F9333C32-B67D-44E3-8316-4B04E9B92D80}" destId="{AA66065D-FF94-4734-8AA2-6A3876E0C7DB}" srcOrd="0" destOrd="0" presId="urn:diagrams.loki3.com/VaryingWidthList"/>
    <dgm:cxn modelId="{137FB3DE-5428-46F8-8711-84F0A7A55D7A}" srcId="{633D0DAE-3AAD-4BAC-89B7-44A28C8E56FB}" destId="{1A8AB07C-CB26-4F42-A8DF-3E1AE8331B01}" srcOrd="1" destOrd="0" parTransId="{716697A2-79E2-4E39-A5C3-E3A94E1D1087}" sibTransId="{9FA0466F-A093-4743-8D12-0FE713D0DCBE}"/>
    <dgm:cxn modelId="{7B743BE2-C7E7-4DBF-93EF-9EF4D85BBDAA}" srcId="{633D0DAE-3AAD-4BAC-89B7-44A28C8E56FB}" destId="{F9333C32-B67D-44E3-8316-4B04E9B92D80}" srcOrd="4" destOrd="0" parTransId="{D82FE4FA-1302-4A08-81EA-7D17E89642F8}" sibTransId="{5F6582A4-837A-47B2-954C-7F2F9D7567AE}"/>
    <dgm:cxn modelId="{6F4208FF-FC16-4FC2-B469-FC4EA33C8F21}" srcId="{633D0DAE-3AAD-4BAC-89B7-44A28C8E56FB}" destId="{E1FCA0D5-4ABE-4D46-842E-1514BD35BC46}" srcOrd="5" destOrd="0" parTransId="{71482F29-0A47-4B15-86F3-51D084C1A5F4}" sibTransId="{68A390FE-82C5-4347-AC07-24D19B73FA72}"/>
    <dgm:cxn modelId="{F1FE3304-D58E-49C3-A1EE-0311E886DC21}" type="presParOf" srcId="{D45F0785-1712-4E4C-A897-24795A8398C6}" destId="{B91DBF83-76D1-4825-AF9A-2B357A582813}" srcOrd="0" destOrd="0" presId="urn:diagrams.loki3.com/VaryingWidthList"/>
    <dgm:cxn modelId="{ECCFABC4-B126-4322-A4CD-E0CF8030ED1E}" type="presParOf" srcId="{D45F0785-1712-4E4C-A897-24795A8398C6}" destId="{7110A033-980B-437E-9B1E-4C616AB49ED4}" srcOrd="1" destOrd="0" presId="urn:diagrams.loki3.com/VaryingWidthList"/>
    <dgm:cxn modelId="{76F41FEB-4AD3-41E5-A5D8-74E73A170066}" type="presParOf" srcId="{D45F0785-1712-4E4C-A897-24795A8398C6}" destId="{86A6E82E-F5D7-4FA9-86DE-51746BA2F83D}" srcOrd="2" destOrd="0" presId="urn:diagrams.loki3.com/VaryingWidthList"/>
    <dgm:cxn modelId="{6DE2FAFD-0755-46F1-8113-6921B5A0C764}" type="presParOf" srcId="{D45F0785-1712-4E4C-A897-24795A8398C6}" destId="{3E941541-36FF-443E-9825-A19E44487C79}" srcOrd="3" destOrd="0" presId="urn:diagrams.loki3.com/VaryingWidthList"/>
    <dgm:cxn modelId="{7AFA4ED1-75C7-4865-B190-DD8949687CBB}" type="presParOf" srcId="{D45F0785-1712-4E4C-A897-24795A8398C6}" destId="{3EDC90E7-7C59-4E6E-81F8-B085419E1D7D}" srcOrd="4" destOrd="0" presId="urn:diagrams.loki3.com/VaryingWidthList"/>
    <dgm:cxn modelId="{D6070DAE-F722-4FF7-B196-C329416F24FF}" type="presParOf" srcId="{D45F0785-1712-4E4C-A897-24795A8398C6}" destId="{028E92BF-5A21-416C-B50A-D2C053A42F6B}" srcOrd="5" destOrd="0" presId="urn:diagrams.loki3.com/VaryingWidthList"/>
    <dgm:cxn modelId="{A9D04BEA-9194-4CB2-9E22-9D2282D4D298}" type="presParOf" srcId="{D45F0785-1712-4E4C-A897-24795A8398C6}" destId="{DF876686-ACD7-4D0C-9E5E-EF98D3A0DAB0}" srcOrd="6" destOrd="0" presId="urn:diagrams.loki3.com/VaryingWidthList"/>
    <dgm:cxn modelId="{502328FB-070D-4B6F-9D77-59248A7DF166}" type="presParOf" srcId="{D45F0785-1712-4E4C-A897-24795A8398C6}" destId="{0B0F3B47-9E63-4017-9C70-DC089F34DCD7}" srcOrd="7" destOrd="0" presId="urn:diagrams.loki3.com/VaryingWidthList"/>
    <dgm:cxn modelId="{494740E9-77BA-4F58-8F25-79A0BD96540D}" type="presParOf" srcId="{D45F0785-1712-4E4C-A897-24795A8398C6}" destId="{AA66065D-FF94-4734-8AA2-6A3876E0C7DB}" srcOrd="8" destOrd="0" presId="urn:diagrams.loki3.com/VaryingWidthList"/>
    <dgm:cxn modelId="{FA79ED3D-2ECD-4675-853B-9313A4FEB515}" type="presParOf" srcId="{D45F0785-1712-4E4C-A897-24795A8398C6}" destId="{636D3180-CF8E-4FD5-A6DB-69A25F9FF660}" srcOrd="9" destOrd="0" presId="urn:diagrams.loki3.com/VaryingWidthList"/>
    <dgm:cxn modelId="{03E22012-A0D8-4F8D-B004-CBF21173D7D3}" type="presParOf" srcId="{D45F0785-1712-4E4C-A897-24795A8398C6}" destId="{EA480C3D-8877-493E-A81C-717706AE6700}" srcOrd="10" destOrd="0" presId="urn:diagrams.loki3.com/VaryingWidthList"/>
    <dgm:cxn modelId="{57996447-3829-4312-9C02-A679C7A6E967}" type="presParOf" srcId="{D45F0785-1712-4E4C-A897-24795A8398C6}" destId="{E78FB7C1-3C9E-40E5-8C99-CB2590E1AF8B}" srcOrd="11" destOrd="0" presId="urn:diagrams.loki3.com/VaryingWidthList"/>
    <dgm:cxn modelId="{5A9370AF-9E3D-49F8-A1BD-1329520176BD}" type="presParOf" srcId="{D45F0785-1712-4E4C-A897-24795A8398C6}" destId="{735D1CAC-A385-4135-B2D2-4927DDBDDE3B}" srcOrd="12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3D0DAE-3AAD-4BAC-89B7-44A28C8E56FB}" type="doc">
      <dgm:prSet loTypeId="urn:diagrams.loki3.com/VaryingWidthList" loCatId="list" qsTypeId="urn:microsoft.com/office/officeart/2005/8/quickstyle/simple1" qsCatId="simple" csTypeId="urn:microsoft.com/office/officeart/2005/8/colors/accent0_3" csCatId="mainScheme" phldr="1"/>
      <dgm:spPr/>
    </dgm:pt>
    <dgm:pt modelId="{0670D09F-FF91-436B-8D83-D3EDEDAA54FF}">
      <dgm:prSet phldrT="[Text]"/>
      <dgm:spPr/>
      <dgm:t>
        <a:bodyPr/>
        <a:lstStyle/>
        <a:p>
          <a:r>
            <a:rPr lang="en-US" dirty="0"/>
            <a:t>Self-doubt</a:t>
          </a:r>
        </a:p>
      </dgm:t>
    </dgm:pt>
    <dgm:pt modelId="{76B9AB56-6E02-437C-B7EC-43B0BF51D592}" type="parTrans" cxnId="{5A0DF073-4655-44E0-ACC6-257E93C7E881}">
      <dgm:prSet/>
      <dgm:spPr/>
      <dgm:t>
        <a:bodyPr/>
        <a:lstStyle/>
        <a:p>
          <a:endParaRPr lang="en-US"/>
        </a:p>
      </dgm:t>
    </dgm:pt>
    <dgm:pt modelId="{F58CA939-666E-4370-B444-1B5999DD48E3}" type="sibTrans" cxnId="{5A0DF073-4655-44E0-ACC6-257E93C7E881}">
      <dgm:prSet/>
      <dgm:spPr/>
      <dgm:t>
        <a:bodyPr/>
        <a:lstStyle/>
        <a:p>
          <a:endParaRPr lang="en-US"/>
        </a:p>
      </dgm:t>
    </dgm:pt>
    <dgm:pt modelId="{1A8AB07C-CB26-4F42-A8DF-3E1AE8331B01}">
      <dgm:prSet phldrT="[Text]"/>
      <dgm:spPr/>
      <dgm:t>
        <a:bodyPr/>
        <a:lstStyle/>
        <a:p>
          <a:r>
            <a:rPr lang="en-US" dirty="0"/>
            <a:t>Numbness</a:t>
          </a:r>
        </a:p>
      </dgm:t>
    </dgm:pt>
    <dgm:pt modelId="{716697A2-79E2-4E39-A5C3-E3A94E1D1087}" type="parTrans" cxnId="{137FB3DE-5428-46F8-8711-84F0A7A55D7A}">
      <dgm:prSet/>
      <dgm:spPr/>
      <dgm:t>
        <a:bodyPr/>
        <a:lstStyle/>
        <a:p>
          <a:endParaRPr lang="en-US"/>
        </a:p>
      </dgm:t>
    </dgm:pt>
    <dgm:pt modelId="{9FA0466F-A093-4743-8D12-0FE713D0DCBE}" type="sibTrans" cxnId="{137FB3DE-5428-46F8-8711-84F0A7A55D7A}">
      <dgm:prSet/>
      <dgm:spPr/>
      <dgm:t>
        <a:bodyPr/>
        <a:lstStyle/>
        <a:p>
          <a:endParaRPr lang="en-US"/>
        </a:p>
      </dgm:t>
    </dgm:pt>
    <dgm:pt modelId="{3AD61FB9-282B-49C6-A5BE-D9C93B43E892}">
      <dgm:prSet phldrT="[Text]"/>
      <dgm:spPr/>
      <dgm:t>
        <a:bodyPr/>
        <a:lstStyle/>
        <a:p>
          <a:r>
            <a:rPr lang="en-US" dirty="0"/>
            <a:t>Insecurity</a:t>
          </a:r>
        </a:p>
      </dgm:t>
    </dgm:pt>
    <dgm:pt modelId="{16A3E479-5F5B-491B-B698-C34D94493651}" type="parTrans" cxnId="{58B7D913-3BEF-4C1C-91AE-8482EE054128}">
      <dgm:prSet/>
      <dgm:spPr/>
      <dgm:t>
        <a:bodyPr/>
        <a:lstStyle/>
        <a:p>
          <a:endParaRPr lang="en-US"/>
        </a:p>
      </dgm:t>
    </dgm:pt>
    <dgm:pt modelId="{3F4EA7DB-475F-4168-837B-0BFE0A00DC0E}" type="sibTrans" cxnId="{58B7D913-3BEF-4C1C-91AE-8482EE054128}">
      <dgm:prSet/>
      <dgm:spPr/>
      <dgm:t>
        <a:bodyPr/>
        <a:lstStyle/>
        <a:p>
          <a:endParaRPr lang="en-US"/>
        </a:p>
      </dgm:t>
    </dgm:pt>
    <dgm:pt modelId="{D45F0785-1712-4E4C-A897-24795A8398C6}" type="pres">
      <dgm:prSet presAssocID="{633D0DAE-3AAD-4BAC-89B7-44A28C8E56FB}" presName="Name0" presStyleCnt="0">
        <dgm:presLayoutVars>
          <dgm:resizeHandles/>
        </dgm:presLayoutVars>
      </dgm:prSet>
      <dgm:spPr/>
    </dgm:pt>
    <dgm:pt modelId="{B91DBF83-76D1-4825-AF9A-2B357A582813}" type="pres">
      <dgm:prSet presAssocID="{0670D09F-FF91-436B-8D83-D3EDEDAA54FF}" presName="text" presStyleLbl="node1" presStyleIdx="0" presStyleCnt="3" custScaleX="330729">
        <dgm:presLayoutVars>
          <dgm:bulletEnabled val="1"/>
        </dgm:presLayoutVars>
      </dgm:prSet>
      <dgm:spPr/>
    </dgm:pt>
    <dgm:pt modelId="{7110A033-980B-437E-9B1E-4C616AB49ED4}" type="pres">
      <dgm:prSet presAssocID="{F58CA939-666E-4370-B444-1B5999DD48E3}" presName="space" presStyleCnt="0"/>
      <dgm:spPr/>
    </dgm:pt>
    <dgm:pt modelId="{86A6E82E-F5D7-4FA9-86DE-51746BA2F83D}" type="pres">
      <dgm:prSet presAssocID="{1A8AB07C-CB26-4F42-A8DF-3E1AE8331B01}" presName="text" presStyleLbl="node1" presStyleIdx="1" presStyleCnt="3" custScaleX="324917">
        <dgm:presLayoutVars>
          <dgm:bulletEnabled val="1"/>
        </dgm:presLayoutVars>
      </dgm:prSet>
      <dgm:spPr/>
    </dgm:pt>
    <dgm:pt modelId="{3E941541-36FF-443E-9825-A19E44487C79}" type="pres">
      <dgm:prSet presAssocID="{9FA0466F-A093-4743-8D12-0FE713D0DCBE}" presName="space" presStyleCnt="0"/>
      <dgm:spPr/>
    </dgm:pt>
    <dgm:pt modelId="{3EDC90E7-7C59-4E6E-81F8-B085419E1D7D}" type="pres">
      <dgm:prSet presAssocID="{3AD61FB9-282B-49C6-A5BE-D9C93B43E892}" presName="text" presStyleLbl="node1" presStyleIdx="2" presStyleCnt="3" custScaleX="345737">
        <dgm:presLayoutVars>
          <dgm:bulletEnabled val="1"/>
        </dgm:presLayoutVars>
      </dgm:prSet>
      <dgm:spPr/>
    </dgm:pt>
  </dgm:ptLst>
  <dgm:cxnLst>
    <dgm:cxn modelId="{6B861B0A-2B99-402F-84A5-90668F01B794}" type="presOf" srcId="{0670D09F-FF91-436B-8D83-D3EDEDAA54FF}" destId="{B91DBF83-76D1-4825-AF9A-2B357A582813}" srcOrd="0" destOrd="0" presId="urn:diagrams.loki3.com/VaryingWidthList"/>
    <dgm:cxn modelId="{58B7D913-3BEF-4C1C-91AE-8482EE054128}" srcId="{633D0DAE-3AAD-4BAC-89B7-44A28C8E56FB}" destId="{3AD61FB9-282B-49C6-A5BE-D9C93B43E892}" srcOrd="2" destOrd="0" parTransId="{16A3E479-5F5B-491B-B698-C34D94493651}" sibTransId="{3F4EA7DB-475F-4168-837B-0BFE0A00DC0E}"/>
    <dgm:cxn modelId="{F560061F-A98E-41A7-9470-82B1FB147084}" type="presOf" srcId="{3AD61FB9-282B-49C6-A5BE-D9C93B43E892}" destId="{3EDC90E7-7C59-4E6E-81F8-B085419E1D7D}" srcOrd="0" destOrd="0" presId="urn:diagrams.loki3.com/VaryingWidthList"/>
    <dgm:cxn modelId="{BCB7862D-45CA-4BEE-8342-9970A2D097F2}" type="presOf" srcId="{1A8AB07C-CB26-4F42-A8DF-3E1AE8331B01}" destId="{86A6E82E-F5D7-4FA9-86DE-51746BA2F83D}" srcOrd="0" destOrd="0" presId="urn:diagrams.loki3.com/VaryingWidthList"/>
    <dgm:cxn modelId="{5A0DF073-4655-44E0-ACC6-257E93C7E881}" srcId="{633D0DAE-3AAD-4BAC-89B7-44A28C8E56FB}" destId="{0670D09F-FF91-436B-8D83-D3EDEDAA54FF}" srcOrd="0" destOrd="0" parTransId="{76B9AB56-6E02-437C-B7EC-43B0BF51D592}" sibTransId="{F58CA939-666E-4370-B444-1B5999DD48E3}"/>
    <dgm:cxn modelId="{CC392980-299D-4C4A-9401-26E4AF328342}" type="presOf" srcId="{633D0DAE-3AAD-4BAC-89B7-44A28C8E56FB}" destId="{D45F0785-1712-4E4C-A897-24795A8398C6}" srcOrd="0" destOrd="0" presId="urn:diagrams.loki3.com/VaryingWidthList"/>
    <dgm:cxn modelId="{137FB3DE-5428-46F8-8711-84F0A7A55D7A}" srcId="{633D0DAE-3AAD-4BAC-89B7-44A28C8E56FB}" destId="{1A8AB07C-CB26-4F42-A8DF-3E1AE8331B01}" srcOrd="1" destOrd="0" parTransId="{716697A2-79E2-4E39-A5C3-E3A94E1D1087}" sibTransId="{9FA0466F-A093-4743-8D12-0FE713D0DCBE}"/>
    <dgm:cxn modelId="{F1FE3304-D58E-49C3-A1EE-0311E886DC21}" type="presParOf" srcId="{D45F0785-1712-4E4C-A897-24795A8398C6}" destId="{B91DBF83-76D1-4825-AF9A-2B357A582813}" srcOrd="0" destOrd="0" presId="urn:diagrams.loki3.com/VaryingWidthList"/>
    <dgm:cxn modelId="{ECCFABC4-B126-4322-A4CD-E0CF8030ED1E}" type="presParOf" srcId="{D45F0785-1712-4E4C-A897-24795A8398C6}" destId="{7110A033-980B-437E-9B1E-4C616AB49ED4}" srcOrd="1" destOrd="0" presId="urn:diagrams.loki3.com/VaryingWidthList"/>
    <dgm:cxn modelId="{76F41FEB-4AD3-41E5-A5D8-74E73A170066}" type="presParOf" srcId="{D45F0785-1712-4E4C-A897-24795A8398C6}" destId="{86A6E82E-F5D7-4FA9-86DE-51746BA2F83D}" srcOrd="2" destOrd="0" presId="urn:diagrams.loki3.com/VaryingWidthList"/>
    <dgm:cxn modelId="{6DE2FAFD-0755-46F1-8113-6921B5A0C764}" type="presParOf" srcId="{D45F0785-1712-4E4C-A897-24795A8398C6}" destId="{3E941541-36FF-443E-9825-A19E44487C79}" srcOrd="3" destOrd="0" presId="urn:diagrams.loki3.com/VaryingWidthList"/>
    <dgm:cxn modelId="{7AFA4ED1-75C7-4865-B190-DD8949687CBB}" type="presParOf" srcId="{D45F0785-1712-4E4C-A897-24795A8398C6}" destId="{3EDC90E7-7C59-4E6E-81F8-B085419E1D7D}" srcOrd="4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DEA954-1B1E-ED48-84CF-E4A05B240BE9}" type="doc">
      <dgm:prSet loTypeId="urn:microsoft.com/office/officeart/2005/8/layout/cycle3" loCatId="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D82AAFA-61CD-A642-BB40-39D276D98CC5}">
      <dgm:prSet phldrT="[Text]"/>
      <dgm:spPr>
        <a:xfrm>
          <a:off x="1217339" y="647"/>
          <a:ext cx="1908720" cy="954360"/>
        </a:xfrm>
      </dgm:spPr>
      <dgm:t>
        <a:bodyPr/>
        <a:lstStyle/>
        <a:p>
          <a:r>
            <a:rPr lang="en-US" b="1" dirty="0">
              <a:latin typeface="Calibri"/>
              <a:ea typeface="+mn-ea"/>
              <a:cs typeface="+mn-cs"/>
            </a:rPr>
            <a:t>4 -TRAUMA-INDUCING CULTURE</a:t>
          </a:r>
        </a:p>
        <a:p>
          <a:r>
            <a:rPr lang="en-US" b="1" dirty="0">
              <a:latin typeface="Calibri"/>
              <a:ea typeface="+mn-ea"/>
              <a:cs typeface="+mn-cs"/>
            </a:rPr>
            <a:t>Adults distracted, overwhelmed, neglectful or overcontrolling</a:t>
          </a:r>
        </a:p>
      </dgm:t>
    </dgm:pt>
    <dgm:pt modelId="{3BDD60BE-6616-7548-BD66-10D173C7FC12}" type="parTrans" cxnId="{5E8EF052-FEFF-C54B-878A-477934D561FC}">
      <dgm:prSet/>
      <dgm:spPr/>
      <dgm:t>
        <a:bodyPr/>
        <a:lstStyle/>
        <a:p>
          <a:endParaRPr lang="en-US"/>
        </a:p>
      </dgm:t>
    </dgm:pt>
    <dgm:pt modelId="{A280BC52-732C-4140-800C-7D6CC040160E}" type="sibTrans" cxnId="{5E8EF052-FEFF-C54B-878A-477934D561FC}">
      <dgm:prSet/>
      <dgm:spPr>
        <a:xfrm>
          <a:off x="608796" y="-41463"/>
          <a:ext cx="3125806" cy="3125806"/>
        </a:xfrm>
      </dgm:spPr>
      <dgm:t>
        <a:bodyPr/>
        <a:lstStyle/>
        <a:p>
          <a:endParaRPr lang="en-US"/>
        </a:p>
      </dgm:t>
    </dgm:pt>
    <dgm:pt modelId="{B6BF37BA-3369-4E4F-A172-4B142449FC32}">
      <dgm:prSet phldrT="[Text]"/>
      <dgm:spPr>
        <a:xfrm>
          <a:off x="2365690" y="1126064"/>
          <a:ext cx="1908720" cy="954360"/>
        </a:xfrm>
      </dgm:spPr>
      <dgm:t>
        <a:bodyPr/>
        <a:lstStyle/>
        <a:p>
          <a:r>
            <a:rPr lang="en-US" b="1" dirty="0">
              <a:latin typeface="Calibri"/>
              <a:ea typeface="+mn-ea"/>
              <a:cs typeface="+mn-cs"/>
            </a:rPr>
            <a:t>1- UNDERCARE</a:t>
          </a:r>
        </a:p>
        <a:p>
          <a:r>
            <a:rPr lang="en-US" b="1" dirty="0">
              <a:latin typeface="Calibri"/>
              <a:ea typeface="+mn-ea"/>
              <a:cs typeface="+mn-cs"/>
            </a:rPr>
            <a:t>Developmentally inappropriate childrearing</a:t>
          </a:r>
        </a:p>
      </dgm:t>
    </dgm:pt>
    <dgm:pt modelId="{AEF9EA6C-C4F0-7644-9610-D1AF713968B9}" type="parTrans" cxnId="{81AE9BF4-5B86-EA45-BB07-46352ED68AAC}">
      <dgm:prSet/>
      <dgm:spPr/>
      <dgm:t>
        <a:bodyPr/>
        <a:lstStyle/>
        <a:p>
          <a:endParaRPr lang="en-US"/>
        </a:p>
      </dgm:t>
    </dgm:pt>
    <dgm:pt modelId="{F9DE7DFD-E9E3-2345-AACC-30390CB1A6A2}" type="sibTrans" cxnId="{81AE9BF4-5B86-EA45-BB07-46352ED68AAC}">
      <dgm:prSet/>
      <dgm:spPr/>
      <dgm:t>
        <a:bodyPr/>
        <a:lstStyle/>
        <a:p>
          <a:endParaRPr lang="en-US"/>
        </a:p>
      </dgm:t>
    </dgm:pt>
    <dgm:pt modelId="{5F2E06B5-765A-CA42-85BC-3ED8B71C2AEA}">
      <dgm:prSet phldrT="[Text]"/>
      <dgm:spPr>
        <a:xfrm>
          <a:off x="94967" y="1123019"/>
          <a:ext cx="1908720" cy="954360"/>
        </a:xfrm>
      </dgm:spPr>
      <dgm:t>
        <a:bodyPr/>
        <a:lstStyle/>
        <a:p>
          <a:r>
            <a:rPr lang="en-US" b="1" dirty="0">
              <a:latin typeface="Calibri"/>
              <a:ea typeface="+mn-ea"/>
              <a:cs typeface="+mn-cs"/>
            </a:rPr>
            <a:t>3- ADULT illbeing &amp; limited socio-moral capacities</a:t>
          </a:r>
        </a:p>
      </dgm:t>
    </dgm:pt>
    <dgm:pt modelId="{763089D0-F7C5-9544-9A6D-1409F04D883A}" type="parTrans" cxnId="{7BC4CF35-3EF8-BF49-B6EB-2E71404857DE}">
      <dgm:prSet/>
      <dgm:spPr/>
      <dgm:t>
        <a:bodyPr/>
        <a:lstStyle/>
        <a:p>
          <a:endParaRPr lang="en-US"/>
        </a:p>
      </dgm:t>
    </dgm:pt>
    <dgm:pt modelId="{DAC3AE25-3C09-D349-842F-2928CE2F3208}" type="sibTrans" cxnId="{7BC4CF35-3EF8-BF49-B6EB-2E71404857DE}">
      <dgm:prSet/>
      <dgm:spPr/>
      <dgm:t>
        <a:bodyPr/>
        <a:lstStyle/>
        <a:p>
          <a:endParaRPr lang="en-US"/>
        </a:p>
      </dgm:t>
    </dgm:pt>
    <dgm:pt modelId="{E64A2973-46C3-D744-88D0-FAE5E45B150D}">
      <dgm:prSet phldrT="[Text]"/>
      <dgm:spPr>
        <a:xfrm>
          <a:off x="1217339" y="2245392"/>
          <a:ext cx="1908720" cy="954360"/>
        </a:xfrm>
      </dgm:spPr>
      <dgm:t>
        <a:bodyPr/>
        <a:lstStyle/>
        <a:p>
          <a:r>
            <a:rPr lang="en-US" b="1" dirty="0">
              <a:latin typeface="Calibri"/>
              <a:ea typeface="+mn-ea"/>
              <a:cs typeface="+mn-cs"/>
            </a:rPr>
            <a:t>2- DYSREGULATED psychosocial neurobiology &amp; underdeveloped capacities</a:t>
          </a:r>
        </a:p>
      </dgm:t>
    </dgm:pt>
    <dgm:pt modelId="{BEA1699D-5B76-C742-98A9-F30DFE333D98}" type="sibTrans" cxnId="{4ED61568-EE75-DE45-825D-B681BE7AC1A7}">
      <dgm:prSet/>
      <dgm:spPr/>
      <dgm:t>
        <a:bodyPr/>
        <a:lstStyle/>
        <a:p>
          <a:endParaRPr lang="en-US"/>
        </a:p>
      </dgm:t>
    </dgm:pt>
    <dgm:pt modelId="{924EDDD6-CF2F-474D-B1B2-694DC5248AEB}" type="parTrans" cxnId="{4ED61568-EE75-DE45-825D-B681BE7AC1A7}">
      <dgm:prSet/>
      <dgm:spPr/>
      <dgm:t>
        <a:bodyPr/>
        <a:lstStyle/>
        <a:p>
          <a:endParaRPr lang="en-US"/>
        </a:p>
      </dgm:t>
    </dgm:pt>
    <dgm:pt modelId="{373F54AF-33F1-594B-ACA6-A8D6A306E541}" type="pres">
      <dgm:prSet presAssocID="{C0DEA954-1B1E-ED48-84CF-E4A05B240BE9}" presName="Name0" presStyleCnt="0">
        <dgm:presLayoutVars>
          <dgm:dir/>
          <dgm:resizeHandles val="exact"/>
        </dgm:presLayoutVars>
      </dgm:prSet>
      <dgm:spPr/>
    </dgm:pt>
    <dgm:pt modelId="{0E9C826C-9EFF-9244-A02A-0045AE7135EC}" type="pres">
      <dgm:prSet presAssocID="{C0DEA954-1B1E-ED48-84CF-E4A05B240BE9}" presName="cycle" presStyleCnt="0"/>
      <dgm:spPr/>
    </dgm:pt>
    <dgm:pt modelId="{DE9BA255-E9BC-EE43-AA54-1344C1A3DE82}" type="pres">
      <dgm:prSet presAssocID="{4D82AAFA-61CD-A642-BB40-39D276D98CC5}" presName="nodeFirstNode" presStyleLbl="node1" presStyleIdx="0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8B1C877C-4E52-EA40-A261-642A9D6EE7E5}" type="pres">
      <dgm:prSet presAssocID="{A280BC52-732C-4140-800C-7D6CC040160E}" presName="sibTransFirstNode" presStyleLbl="bgShp" presStyleIdx="0" presStyleCnt="1"/>
      <dgm:spPr>
        <a:prstGeom prst="circularArrow">
          <a:avLst>
            <a:gd name="adj1" fmla="val 4668"/>
            <a:gd name="adj2" fmla="val 272909"/>
            <a:gd name="adj3" fmla="val 13148563"/>
            <a:gd name="adj4" fmla="val 17818553"/>
            <a:gd name="adj5" fmla="val 4847"/>
          </a:avLst>
        </a:prstGeom>
      </dgm:spPr>
    </dgm:pt>
    <dgm:pt modelId="{483269A4-194B-E34C-A14F-F9BF20C44B67}" type="pres">
      <dgm:prSet presAssocID="{B6BF37BA-3369-4E4F-A172-4B142449FC32}" presName="nodeFollowingNodes" presStyleLbl="node1" presStyleIdx="1" presStyleCnt="4" custRadScaleRad="102315" custRadScaleInc="211">
        <dgm:presLayoutVars>
          <dgm:bulletEnabled val="1"/>
        </dgm:presLayoutVars>
      </dgm:prSet>
      <dgm:spPr>
        <a:prstGeom prst="roundRect">
          <a:avLst/>
        </a:prstGeom>
      </dgm:spPr>
    </dgm:pt>
    <dgm:pt modelId="{85307CD5-AB23-A449-82E1-A64DDCB2331F}" type="pres">
      <dgm:prSet presAssocID="{E64A2973-46C3-D744-88D0-FAE5E45B150D}" presName="nodeFollowingNodes" presStyleLbl="node1" presStyleIdx="2" presStyleCnt="4" custRadScaleRad="100098" custRadScaleInc="-800">
        <dgm:presLayoutVars>
          <dgm:bulletEnabled val="1"/>
        </dgm:presLayoutVars>
      </dgm:prSet>
      <dgm:spPr>
        <a:prstGeom prst="roundRect">
          <a:avLst/>
        </a:prstGeom>
      </dgm:spPr>
    </dgm:pt>
    <dgm:pt modelId="{1FE81D61-E888-7B47-94AB-C40C9885EA3E}" type="pres">
      <dgm:prSet presAssocID="{5F2E06B5-765A-CA42-85BC-3ED8B71C2AEA}" presName="nodeFollowingNodes" presStyleLbl="node1" presStyleIdx="3" presStyleCnt="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DED68214-2D58-453D-8B5A-C59108A186EF}" type="presOf" srcId="{E64A2973-46C3-D744-88D0-FAE5E45B150D}" destId="{85307CD5-AB23-A449-82E1-A64DDCB2331F}" srcOrd="0" destOrd="0" presId="urn:microsoft.com/office/officeart/2005/8/layout/cycle3"/>
    <dgm:cxn modelId="{7BC4CF35-3EF8-BF49-B6EB-2E71404857DE}" srcId="{C0DEA954-1B1E-ED48-84CF-E4A05B240BE9}" destId="{5F2E06B5-765A-CA42-85BC-3ED8B71C2AEA}" srcOrd="3" destOrd="0" parTransId="{763089D0-F7C5-9544-9A6D-1409F04D883A}" sibTransId="{DAC3AE25-3C09-D349-842F-2928CE2F3208}"/>
    <dgm:cxn modelId="{5E8EF052-FEFF-C54B-878A-477934D561FC}" srcId="{C0DEA954-1B1E-ED48-84CF-E4A05B240BE9}" destId="{4D82AAFA-61CD-A642-BB40-39D276D98CC5}" srcOrd="0" destOrd="0" parTransId="{3BDD60BE-6616-7548-BD66-10D173C7FC12}" sibTransId="{A280BC52-732C-4140-800C-7D6CC040160E}"/>
    <dgm:cxn modelId="{4ED61568-EE75-DE45-825D-B681BE7AC1A7}" srcId="{C0DEA954-1B1E-ED48-84CF-E4A05B240BE9}" destId="{E64A2973-46C3-D744-88D0-FAE5E45B150D}" srcOrd="2" destOrd="0" parTransId="{924EDDD6-CF2F-474D-B1B2-694DC5248AEB}" sibTransId="{BEA1699D-5B76-C742-98A9-F30DFE333D98}"/>
    <dgm:cxn modelId="{E52285B0-58F6-4424-BBF2-81C50FC4306C}" type="presOf" srcId="{4D82AAFA-61CD-A642-BB40-39D276D98CC5}" destId="{DE9BA255-E9BC-EE43-AA54-1344C1A3DE82}" srcOrd="0" destOrd="0" presId="urn:microsoft.com/office/officeart/2005/8/layout/cycle3"/>
    <dgm:cxn modelId="{947592C2-80A5-4D40-B776-0EB8003E8EEF}" type="presOf" srcId="{B6BF37BA-3369-4E4F-A172-4B142449FC32}" destId="{483269A4-194B-E34C-A14F-F9BF20C44B67}" srcOrd="0" destOrd="0" presId="urn:microsoft.com/office/officeart/2005/8/layout/cycle3"/>
    <dgm:cxn modelId="{DAD69FD3-8055-4CD9-8BD0-A667CB6AFE7A}" type="presOf" srcId="{C0DEA954-1B1E-ED48-84CF-E4A05B240BE9}" destId="{373F54AF-33F1-594B-ACA6-A8D6A306E541}" srcOrd="0" destOrd="0" presId="urn:microsoft.com/office/officeart/2005/8/layout/cycle3"/>
    <dgm:cxn modelId="{51AC2EE5-4B13-4560-84C0-EBEFE277763C}" type="presOf" srcId="{5F2E06B5-765A-CA42-85BC-3ED8B71C2AEA}" destId="{1FE81D61-E888-7B47-94AB-C40C9885EA3E}" srcOrd="0" destOrd="0" presId="urn:microsoft.com/office/officeart/2005/8/layout/cycle3"/>
    <dgm:cxn modelId="{B00898F1-1A1E-45C4-A320-8CF78E6F69EB}" type="presOf" srcId="{A280BC52-732C-4140-800C-7D6CC040160E}" destId="{8B1C877C-4E52-EA40-A261-642A9D6EE7E5}" srcOrd="0" destOrd="0" presId="urn:microsoft.com/office/officeart/2005/8/layout/cycle3"/>
    <dgm:cxn modelId="{81AE9BF4-5B86-EA45-BB07-46352ED68AAC}" srcId="{C0DEA954-1B1E-ED48-84CF-E4A05B240BE9}" destId="{B6BF37BA-3369-4E4F-A172-4B142449FC32}" srcOrd="1" destOrd="0" parTransId="{AEF9EA6C-C4F0-7644-9610-D1AF713968B9}" sibTransId="{F9DE7DFD-E9E3-2345-AACC-30390CB1A6A2}"/>
    <dgm:cxn modelId="{E2A21263-DE0D-48D0-8285-4E3971F1D189}" type="presParOf" srcId="{373F54AF-33F1-594B-ACA6-A8D6A306E541}" destId="{0E9C826C-9EFF-9244-A02A-0045AE7135EC}" srcOrd="0" destOrd="0" presId="urn:microsoft.com/office/officeart/2005/8/layout/cycle3"/>
    <dgm:cxn modelId="{2E8C5941-0468-4A7A-AC0E-BFAAEF3EF03A}" type="presParOf" srcId="{0E9C826C-9EFF-9244-A02A-0045AE7135EC}" destId="{DE9BA255-E9BC-EE43-AA54-1344C1A3DE82}" srcOrd="0" destOrd="0" presId="urn:microsoft.com/office/officeart/2005/8/layout/cycle3"/>
    <dgm:cxn modelId="{1B30CD36-B853-4417-A640-611235C03E37}" type="presParOf" srcId="{0E9C826C-9EFF-9244-A02A-0045AE7135EC}" destId="{8B1C877C-4E52-EA40-A261-642A9D6EE7E5}" srcOrd="1" destOrd="0" presId="urn:microsoft.com/office/officeart/2005/8/layout/cycle3"/>
    <dgm:cxn modelId="{2C3F85E9-700A-4BC7-A08C-02247A0F39FB}" type="presParOf" srcId="{0E9C826C-9EFF-9244-A02A-0045AE7135EC}" destId="{483269A4-194B-E34C-A14F-F9BF20C44B67}" srcOrd="2" destOrd="0" presId="urn:microsoft.com/office/officeart/2005/8/layout/cycle3"/>
    <dgm:cxn modelId="{2F737F2D-2C5C-459C-9FE0-1F24CB9FC799}" type="presParOf" srcId="{0E9C826C-9EFF-9244-A02A-0045AE7135EC}" destId="{85307CD5-AB23-A449-82E1-A64DDCB2331F}" srcOrd="3" destOrd="0" presId="urn:microsoft.com/office/officeart/2005/8/layout/cycle3"/>
    <dgm:cxn modelId="{284AF90E-B3DA-4E61-B922-B6E5291310DD}" type="presParOf" srcId="{0E9C826C-9EFF-9244-A02A-0045AE7135EC}" destId="{1FE81D61-E888-7B47-94AB-C40C9885EA3E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652B2D-A19F-42C2-BB36-4D19AEC7F479}" type="doc">
      <dgm:prSet loTypeId="urn:microsoft.com/office/officeart/2005/8/layout/hProcess9" loCatId="process" qsTypeId="urn:microsoft.com/office/officeart/2005/8/quickstyle/simple4" qsCatId="simple" csTypeId="urn:microsoft.com/office/officeart/2005/8/colors/accent3_2" csCatId="accent3" phldr="1"/>
      <dgm:spPr/>
    </dgm:pt>
    <dgm:pt modelId="{E7CC7792-1BB3-4E22-8319-4B7402CE56B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Community meets basic needs through Evolved Nest</a:t>
          </a:r>
        </a:p>
      </dgm:t>
    </dgm:pt>
    <dgm:pt modelId="{76A33171-A77D-4933-9CC6-436D2BC167BC}" type="parTrans" cxnId="{33F6D7B6-F409-41D7-9067-F411CE45A36A}">
      <dgm:prSet/>
      <dgm:spPr/>
      <dgm:t>
        <a:bodyPr/>
        <a:lstStyle/>
        <a:p>
          <a:endParaRPr lang="en-US"/>
        </a:p>
      </dgm:t>
    </dgm:pt>
    <dgm:pt modelId="{87AD8F7A-9E38-4AC0-83C9-6261CC001457}" type="sibTrans" cxnId="{33F6D7B6-F409-41D7-9067-F411CE45A36A}">
      <dgm:prSet/>
      <dgm:spPr/>
      <dgm:t>
        <a:bodyPr/>
        <a:lstStyle/>
        <a:p>
          <a:endParaRPr lang="en-US"/>
        </a:p>
      </dgm:t>
    </dgm:pt>
    <dgm:pt modelId="{642EB374-33C8-4B15-A17B-4E5466C56802}">
      <dgm:prSet phldrT="[Text]" custT="1"/>
      <dgm:spPr/>
      <dgm:t>
        <a:bodyPr/>
        <a:lstStyle/>
        <a:p>
          <a:r>
            <a:rPr lang="en-US" sz="2800" b="1" dirty="0"/>
            <a:t>Promotes health and thriving</a:t>
          </a:r>
        </a:p>
      </dgm:t>
    </dgm:pt>
    <dgm:pt modelId="{FA4B8C80-4318-4277-9DC4-551CA8A84AB4}" type="parTrans" cxnId="{CBD48CC1-B3DD-405B-9E93-8E8BB604E4C2}">
      <dgm:prSet/>
      <dgm:spPr/>
      <dgm:t>
        <a:bodyPr/>
        <a:lstStyle/>
        <a:p>
          <a:endParaRPr lang="en-US"/>
        </a:p>
      </dgm:t>
    </dgm:pt>
    <dgm:pt modelId="{8B94E8C7-8300-4397-A8C4-1F6E832D8F41}" type="sibTrans" cxnId="{CBD48CC1-B3DD-405B-9E93-8E8BB604E4C2}">
      <dgm:prSet/>
      <dgm:spPr/>
      <dgm:t>
        <a:bodyPr/>
        <a:lstStyle/>
        <a:p>
          <a:endParaRPr lang="en-US"/>
        </a:p>
      </dgm:t>
    </dgm:pt>
    <dgm:pt modelId="{4CCFD78B-2345-4C8B-AB02-ACDD267F43D2}">
      <dgm:prSet phldrT="[Text]" custT="1"/>
      <dgm:spPr/>
      <dgm:t>
        <a:bodyPr/>
        <a:lstStyle/>
        <a:p>
          <a:r>
            <a:rPr lang="en-US" sz="2400" b="1" dirty="0"/>
            <a:t>Fosters </a:t>
          </a:r>
          <a:r>
            <a:rPr lang="en-US" sz="2400" b="1" dirty="0" err="1"/>
            <a:t>heartminded</a:t>
          </a:r>
          <a:r>
            <a:rPr lang="en-US" sz="2400" b="1" dirty="0"/>
            <a:t> individual &amp; community, &amp; </a:t>
          </a:r>
          <a:r>
            <a:rPr lang="en-US" sz="2400" b="1" dirty="0">
              <a:solidFill>
                <a:srgbClr val="FFC000"/>
              </a:solidFill>
            </a:rPr>
            <a:t>kinship worldview</a:t>
          </a:r>
        </a:p>
      </dgm:t>
    </dgm:pt>
    <dgm:pt modelId="{EFA27C58-1AD0-485F-B8D1-288CF19096B0}" type="parTrans" cxnId="{ECAFD434-5443-4E4E-B942-AD558858A6AC}">
      <dgm:prSet/>
      <dgm:spPr/>
      <dgm:t>
        <a:bodyPr/>
        <a:lstStyle/>
        <a:p>
          <a:endParaRPr lang="en-US"/>
        </a:p>
      </dgm:t>
    </dgm:pt>
    <dgm:pt modelId="{A870A667-CC91-40C0-BF34-770FE965EEFD}" type="sibTrans" cxnId="{ECAFD434-5443-4E4E-B942-AD558858A6AC}">
      <dgm:prSet/>
      <dgm:spPr/>
      <dgm:t>
        <a:bodyPr/>
        <a:lstStyle/>
        <a:p>
          <a:endParaRPr lang="en-US"/>
        </a:p>
      </dgm:t>
    </dgm:pt>
    <dgm:pt modelId="{D8E9B29E-E211-4DB2-858D-FF6804CE8524}">
      <dgm:prSet/>
      <dgm:spPr/>
      <dgm:t>
        <a:bodyPr/>
        <a:lstStyle/>
        <a:p>
          <a:r>
            <a:rPr lang="en-US" b="1" dirty="0"/>
            <a:t>Individual &amp; Community knowhow for </a:t>
          </a:r>
          <a:r>
            <a:rPr lang="en-US" b="1" dirty="0">
              <a:solidFill>
                <a:srgbClr val="FFC000"/>
              </a:solidFill>
            </a:rPr>
            <a:t>compassionate regenerative lifestyle</a:t>
          </a:r>
        </a:p>
      </dgm:t>
    </dgm:pt>
    <dgm:pt modelId="{F5E30294-8AC5-431D-9BD5-7F8D8ADBB471}" type="parTrans" cxnId="{D8648F5D-56E0-43D8-A350-9EE7D688DCDD}">
      <dgm:prSet/>
      <dgm:spPr/>
      <dgm:t>
        <a:bodyPr/>
        <a:lstStyle/>
        <a:p>
          <a:endParaRPr lang="en-US"/>
        </a:p>
      </dgm:t>
    </dgm:pt>
    <dgm:pt modelId="{22F93B95-C8A5-407B-A0F8-B0C360FFF0DB}" type="sibTrans" cxnId="{D8648F5D-56E0-43D8-A350-9EE7D688DCDD}">
      <dgm:prSet/>
      <dgm:spPr/>
      <dgm:t>
        <a:bodyPr/>
        <a:lstStyle/>
        <a:p>
          <a:endParaRPr lang="en-US"/>
        </a:p>
      </dgm:t>
    </dgm:pt>
    <dgm:pt modelId="{0D3B9541-9B28-4AC1-B9FA-B7030C8166D7}" type="pres">
      <dgm:prSet presAssocID="{FD652B2D-A19F-42C2-BB36-4D19AEC7F479}" presName="CompostProcess" presStyleCnt="0">
        <dgm:presLayoutVars>
          <dgm:dir/>
          <dgm:resizeHandles val="exact"/>
        </dgm:presLayoutVars>
      </dgm:prSet>
      <dgm:spPr/>
    </dgm:pt>
    <dgm:pt modelId="{E0280199-2A20-46C3-9395-1B1B7780977E}" type="pres">
      <dgm:prSet presAssocID="{FD652B2D-A19F-42C2-BB36-4D19AEC7F479}" presName="arrow" presStyleLbl="bgShp" presStyleIdx="0" presStyleCnt="1"/>
      <dgm:spPr/>
    </dgm:pt>
    <dgm:pt modelId="{27935E59-A71C-40A5-B979-E31A9D8200A9}" type="pres">
      <dgm:prSet presAssocID="{FD652B2D-A19F-42C2-BB36-4D19AEC7F479}" presName="linearProcess" presStyleCnt="0"/>
      <dgm:spPr/>
    </dgm:pt>
    <dgm:pt modelId="{415C1F34-5578-4BEB-A273-FC53FE573C0D}" type="pres">
      <dgm:prSet presAssocID="{E7CC7792-1BB3-4E22-8319-4B7402CE56B3}" presName="textNode" presStyleLbl="node1" presStyleIdx="0" presStyleCnt="4">
        <dgm:presLayoutVars>
          <dgm:bulletEnabled val="1"/>
        </dgm:presLayoutVars>
      </dgm:prSet>
      <dgm:spPr/>
    </dgm:pt>
    <dgm:pt modelId="{BF237E42-DC52-4AB6-B9B8-3263F04EB052}" type="pres">
      <dgm:prSet presAssocID="{87AD8F7A-9E38-4AC0-83C9-6261CC001457}" presName="sibTrans" presStyleCnt="0"/>
      <dgm:spPr/>
    </dgm:pt>
    <dgm:pt modelId="{1716FCB8-F97C-4DD9-934A-BDF2B195195D}" type="pres">
      <dgm:prSet presAssocID="{642EB374-33C8-4B15-A17B-4E5466C56802}" presName="textNode" presStyleLbl="node1" presStyleIdx="1" presStyleCnt="4">
        <dgm:presLayoutVars>
          <dgm:bulletEnabled val="1"/>
        </dgm:presLayoutVars>
      </dgm:prSet>
      <dgm:spPr/>
    </dgm:pt>
    <dgm:pt modelId="{24D159E7-304F-4299-BA65-93C281F123C9}" type="pres">
      <dgm:prSet presAssocID="{8B94E8C7-8300-4397-A8C4-1F6E832D8F41}" presName="sibTrans" presStyleCnt="0"/>
      <dgm:spPr/>
    </dgm:pt>
    <dgm:pt modelId="{23AED4C5-ADD8-41F5-9F4A-F38DF0DCC1B9}" type="pres">
      <dgm:prSet presAssocID="{4CCFD78B-2345-4C8B-AB02-ACDD267F43D2}" presName="textNode" presStyleLbl="node1" presStyleIdx="2" presStyleCnt="4">
        <dgm:presLayoutVars>
          <dgm:bulletEnabled val="1"/>
        </dgm:presLayoutVars>
      </dgm:prSet>
      <dgm:spPr/>
    </dgm:pt>
    <dgm:pt modelId="{51AC9028-756F-4299-8720-152EE780B816}" type="pres">
      <dgm:prSet presAssocID="{A870A667-CC91-40C0-BF34-770FE965EEFD}" presName="sibTrans" presStyleCnt="0"/>
      <dgm:spPr/>
    </dgm:pt>
    <dgm:pt modelId="{A7FFD700-78A4-42B1-A384-D1A61FECC4D3}" type="pres">
      <dgm:prSet presAssocID="{D8E9B29E-E211-4DB2-858D-FF6804CE8524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ECAFD434-5443-4E4E-B942-AD558858A6AC}" srcId="{FD652B2D-A19F-42C2-BB36-4D19AEC7F479}" destId="{4CCFD78B-2345-4C8B-AB02-ACDD267F43D2}" srcOrd="2" destOrd="0" parTransId="{EFA27C58-1AD0-485F-B8D1-288CF19096B0}" sibTransId="{A870A667-CC91-40C0-BF34-770FE965EEFD}"/>
    <dgm:cxn modelId="{D8648F5D-56E0-43D8-A350-9EE7D688DCDD}" srcId="{FD652B2D-A19F-42C2-BB36-4D19AEC7F479}" destId="{D8E9B29E-E211-4DB2-858D-FF6804CE8524}" srcOrd="3" destOrd="0" parTransId="{F5E30294-8AC5-431D-9BD5-7F8D8ADBB471}" sibTransId="{22F93B95-C8A5-407B-A0F8-B0C360FFF0DB}"/>
    <dgm:cxn modelId="{FB261570-EF7D-4860-AFFF-2B5DE2A0BB77}" type="presOf" srcId="{FD652B2D-A19F-42C2-BB36-4D19AEC7F479}" destId="{0D3B9541-9B28-4AC1-B9FA-B7030C8166D7}" srcOrd="0" destOrd="0" presId="urn:microsoft.com/office/officeart/2005/8/layout/hProcess9"/>
    <dgm:cxn modelId="{863E007A-0E96-4D66-9274-B9F825EF6A68}" type="presOf" srcId="{4CCFD78B-2345-4C8B-AB02-ACDD267F43D2}" destId="{23AED4C5-ADD8-41F5-9F4A-F38DF0DCC1B9}" srcOrd="0" destOrd="0" presId="urn:microsoft.com/office/officeart/2005/8/layout/hProcess9"/>
    <dgm:cxn modelId="{2F379995-5024-4A10-8F85-9053ABB252CB}" type="presOf" srcId="{D8E9B29E-E211-4DB2-858D-FF6804CE8524}" destId="{A7FFD700-78A4-42B1-A384-D1A61FECC4D3}" srcOrd="0" destOrd="0" presId="urn:microsoft.com/office/officeart/2005/8/layout/hProcess9"/>
    <dgm:cxn modelId="{33F6D7B6-F409-41D7-9067-F411CE45A36A}" srcId="{FD652B2D-A19F-42C2-BB36-4D19AEC7F479}" destId="{E7CC7792-1BB3-4E22-8319-4B7402CE56B3}" srcOrd="0" destOrd="0" parTransId="{76A33171-A77D-4933-9CC6-436D2BC167BC}" sibTransId="{87AD8F7A-9E38-4AC0-83C9-6261CC001457}"/>
    <dgm:cxn modelId="{53EDAFB7-8B48-4819-B70D-0423A5D58D51}" type="presOf" srcId="{E7CC7792-1BB3-4E22-8319-4B7402CE56B3}" destId="{415C1F34-5578-4BEB-A273-FC53FE573C0D}" srcOrd="0" destOrd="0" presId="urn:microsoft.com/office/officeart/2005/8/layout/hProcess9"/>
    <dgm:cxn modelId="{CBD48CC1-B3DD-405B-9E93-8E8BB604E4C2}" srcId="{FD652B2D-A19F-42C2-BB36-4D19AEC7F479}" destId="{642EB374-33C8-4B15-A17B-4E5466C56802}" srcOrd="1" destOrd="0" parTransId="{FA4B8C80-4318-4277-9DC4-551CA8A84AB4}" sibTransId="{8B94E8C7-8300-4397-A8C4-1F6E832D8F41}"/>
    <dgm:cxn modelId="{BE1B75E9-38F3-453C-87AD-0EA88C402F78}" type="presOf" srcId="{642EB374-33C8-4B15-A17B-4E5466C56802}" destId="{1716FCB8-F97C-4DD9-934A-BDF2B195195D}" srcOrd="0" destOrd="0" presId="urn:microsoft.com/office/officeart/2005/8/layout/hProcess9"/>
    <dgm:cxn modelId="{6565DB46-3257-44AF-B6EA-AAA5E68CB4CA}" type="presParOf" srcId="{0D3B9541-9B28-4AC1-B9FA-B7030C8166D7}" destId="{E0280199-2A20-46C3-9395-1B1B7780977E}" srcOrd="0" destOrd="0" presId="urn:microsoft.com/office/officeart/2005/8/layout/hProcess9"/>
    <dgm:cxn modelId="{DC739A25-D34E-46EB-989E-E630D1EBE4D8}" type="presParOf" srcId="{0D3B9541-9B28-4AC1-B9FA-B7030C8166D7}" destId="{27935E59-A71C-40A5-B979-E31A9D8200A9}" srcOrd="1" destOrd="0" presId="urn:microsoft.com/office/officeart/2005/8/layout/hProcess9"/>
    <dgm:cxn modelId="{C5A12C0C-E70D-40FE-8140-C00C4D4AB126}" type="presParOf" srcId="{27935E59-A71C-40A5-B979-E31A9D8200A9}" destId="{415C1F34-5578-4BEB-A273-FC53FE573C0D}" srcOrd="0" destOrd="0" presId="urn:microsoft.com/office/officeart/2005/8/layout/hProcess9"/>
    <dgm:cxn modelId="{C0B3A437-A88C-4314-B465-3AB5167C6309}" type="presParOf" srcId="{27935E59-A71C-40A5-B979-E31A9D8200A9}" destId="{BF237E42-DC52-4AB6-B9B8-3263F04EB052}" srcOrd="1" destOrd="0" presId="urn:microsoft.com/office/officeart/2005/8/layout/hProcess9"/>
    <dgm:cxn modelId="{9A285C11-D9CA-4E41-93FD-F48143778842}" type="presParOf" srcId="{27935E59-A71C-40A5-B979-E31A9D8200A9}" destId="{1716FCB8-F97C-4DD9-934A-BDF2B195195D}" srcOrd="2" destOrd="0" presId="urn:microsoft.com/office/officeart/2005/8/layout/hProcess9"/>
    <dgm:cxn modelId="{3F729CA6-BE18-4A62-AE1D-3703DB63D8E9}" type="presParOf" srcId="{27935E59-A71C-40A5-B979-E31A9D8200A9}" destId="{24D159E7-304F-4299-BA65-93C281F123C9}" srcOrd="3" destOrd="0" presId="urn:microsoft.com/office/officeart/2005/8/layout/hProcess9"/>
    <dgm:cxn modelId="{8377EEA0-692A-4AE9-B05A-C8E7E7C27D4F}" type="presParOf" srcId="{27935E59-A71C-40A5-B979-E31A9D8200A9}" destId="{23AED4C5-ADD8-41F5-9F4A-F38DF0DCC1B9}" srcOrd="4" destOrd="0" presId="urn:microsoft.com/office/officeart/2005/8/layout/hProcess9"/>
    <dgm:cxn modelId="{1E79F5C2-E523-44F7-AB7B-AF8F06C438C4}" type="presParOf" srcId="{27935E59-A71C-40A5-B979-E31A9D8200A9}" destId="{51AC9028-756F-4299-8720-152EE780B816}" srcOrd="5" destOrd="0" presId="urn:microsoft.com/office/officeart/2005/8/layout/hProcess9"/>
    <dgm:cxn modelId="{9822A4F3-253C-404D-BF2F-82848A9DBA24}" type="presParOf" srcId="{27935E59-A71C-40A5-B979-E31A9D8200A9}" destId="{A7FFD700-78A4-42B1-A384-D1A61FECC4D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4EE944-2D81-4FF9-AF05-D8CEDA664D05}" type="doc">
      <dgm:prSet loTypeId="urn:microsoft.com/office/officeart/2005/8/layout/venn2" loCatId="relationship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5314826-A59B-4A69-83CF-1587E69F8782}">
      <dgm:prSet phldrT="[Text]"/>
      <dgm:spPr/>
      <dgm:t>
        <a:bodyPr/>
        <a:lstStyle/>
        <a:p>
          <a:endParaRPr lang="en-US" b="1" dirty="0"/>
        </a:p>
      </dgm:t>
    </dgm:pt>
    <dgm:pt modelId="{ADCB56BE-4D43-4C92-ABA2-246BDD6B25E4}" type="parTrans" cxnId="{8FD2BEA3-A615-4FA7-868B-5BF44B762991}">
      <dgm:prSet/>
      <dgm:spPr/>
      <dgm:t>
        <a:bodyPr/>
        <a:lstStyle/>
        <a:p>
          <a:endParaRPr lang="en-US"/>
        </a:p>
      </dgm:t>
    </dgm:pt>
    <dgm:pt modelId="{167D4984-7BD4-449D-A573-37C7E7CEC4CD}" type="sibTrans" cxnId="{8FD2BEA3-A615-4FA7-868B-5BF44B762991}">
      <dgm:prSet/>
      <dgm:spPr/>
      <dgm:t>
        <a:bodyPr/>
        <a:lstStyle/>
        <a:p>
          <a:endParaRPr lang="en-US"/>
        </a:p>
      </dgm:t>
    </dgm:pt>
    <dgm:pt modelId="{4A00743C-B84B-4CA1-9E8F-3BD86ED01DCB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200" i="1" dirty="0">
              <a:latin typeface="Arial Narrow" panose="020B0606020202030204" pitchFamily="34" charset="0"/>
            </a:rPr>
            <a:t>Superstructure: Cultural Stories &amp; Beliefs</a:t>
          </a:r>
        </a:p>
      </dgm:t>
    </dgm:pt>
    <dgm:pt modelId="{9DC080ED-F72B-4F92-AD58-9A7F1DDE58EC}" type="sibTrans" cxnId="{72DC7FE7-E7A1-409A-B398-C84532AC554F}">
      <dgm:prSet/>
      <dgm:spPr/>
      <dgm:t>
        <a:bodyPr/>
        <a:lstStyle/>
        <a:p>
          <a:endParaRPr lang="en-US"/>
        </a:p>
      </dgm:t>
    </dgm:pt>
    <dgm:pt modelId="{B1CCE9D4-5505-435D-8261-779F7686337B}" type="parTrans" cxnId="{72DC7FE7-E7A1-409A-B398-C84532AC554F}">
      <dgm:prSet/>
      <dgm:spPr/>
      <dgm:t>
        <a:bodyPr/>
        <a:lstStyle/>
        <a:p>
          <a:endParaRPr lang="en-US"/>
        </a:p>
      </dgm:t>
    </dgm:pt>
    <dgm:pt modelId="{A0DE31E3-94B8-40B7-9F35-E860AA7ECC9D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200" b="1" i="1" dirty="0">
              <a:latin typeface="Arial Narrow" panose="020B0606020202030204" pitchFamily="34" charset="0"/>
            </a:rPr>
            <a:t>Structures</a:t>
          </a:r>
          <a:r>
            <a:rPr lang="en-US" sz="1200" i="1" dirty="0">
              <a:latin typeface="Arial Narrow" panose="020B0606020202030204" pitchFamily="34" charset="0"/>
            </a:rPr>
            <a:t>: Institutions &amp; Practices</a:t>
          </a:r>
        </a:p>
      </dgm:t>
    </dgm:pt>
    <dgm:pt modelId="{61907FDC-8B51-4675-A28B-3995DBC56061}" type="sibTrans" cxnId="{A31AF570-465F-4A47-80A4-E2589EDD6352}">
      <dgm:prSet/>
      <dgm:spPr/>
      <dgm:t>
        <a:bodyPr/>
        <a:lstStyle/>
        <a:p>
          <a:endParaRPr lang="en-US"/>
        </a:p>
      </dgm:t>
    </dgm:pt>
    <dgm:pt modelId="{18E917BD-D774-4DBB-9E78-0F381D3C03B8}" type="parTrans" cxnId="{A31AF570-465F-4A47-80A4-E2589EDD6352}">
      <dgm:prSet/>
      <dgm:spPr/>
      <dgm:t>
        <a:bodyPr/>
        <a:lstStyle/>
        <a:p>
          <a:endParaRPr lang="en-US"/>
        </a:p>
      </dgm:t>
    </dgm:pt>
    <dgm:pt modelId="{34B424E5-63D7-4E3F-A500-63B360A2D482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200" i="1" dirty="0">
              <a:latin typeface="Arial Narrow" panose="020B0606020202030204" pitchFamily="34" charset="0"/>
            </a:rPr>
            <a:t>Infrastructure: Baby &amp; Child Experience</a:t>
          </a:r>
        </a:p>
      </dgm:t>
    </dgm:pt>
    <dgm:pt modelId="{686A44D4-EF65-47FA-A078-D76B7C2D28CC}" type="sibTrans" cxnId="{51D64D77-428F-423F-BA05-E174DBCD813D}">
      <dgm:prSet/>
      <dgm:spPr/>
      <dgm:t>
        <a:bodyPr/>
        <a:lstStyle/>
        <a:p>
          <a:endParaRPr lang="en-US"/>
        </a:p>
      </dgm:t>
    </dgm:pt>
    <dgm:pt modelId="{EDD116C6-BBC8-435E-97F0-A57C14FD8086}" type="parTrans" cxnId="{51D64D77-428F-423F-BA05-E174DBCD813D}">
      <dgm:prSet/>
      <dgm:spPr/>
      <dgm:t>
        <a:bodyPr/>
        <a:lstStyle/>
        <a:p>
          <a:endParaRPr lang="en-US"/>
        </a:p>
      </dgm:t>
    </dgm:pt>
    <dgm:pt modelId="{090CA69F-654D-4A1F-AF57-EA074971CA57}" type="pres">
      <dgm:prSet presAssocID="{264EE944-2D81-4FF9-AF05-D8CEDA664D05}" presName="Name0" presStyleCnt="0">
        <dgm:presLayoutVars>
          <dgm:chMax val="7"/>
          <dgm:resizeHandles val="exact"/>
        </dgm:presLayoutVars>
      </dgm:prSet>
      <dgm:spPr/>
    </dgm:pt>
    <dgm:pt modelId="{211F02F0-1DD7-4485-A030-7974E11EC2D0}" type="pres">
      <dgm:prSet presAssocID="{264EE944-2D81-4FF9-AF05-D8CEDA664D05}" presName="comp1" presStyleCnt="0"/>
      <dgm:spPr/>
    </dgm:pt>
    <dgm:pt modelId="{F0158EC9-E0A1-40C9-B6FA-06832636B3FE}" type="pres">
      <dgm:prSet presAssocID="{264EE944-2D81-4FF9-AF05-D8CEDA664D05}" presName="circle1" presStyleLbl="node1" presStyleIdx="0" presStyleCnt="4" custLinFactNeighborX="-1761" custLinFactNeighborY="-13279"/>
      <dgm:spPr/>
    </dgm:pt>
    <dgm:pt modelId="{2F1DA4A7-B571-42C4-B693-370CC5A5A63A}" type="pres">
      <dgm:prSet presAssocID="{264EE944-2D81-4FF9-AF05-D8CEDA664D05}" presName="c1text" presStyleLbl="node1" presStyleIdx="0" presStyleCnt="4">
        <dgm:presLayoutVars>
          <dgm:bulletEnabled val="1"/>
        </dgm:presLayoutVars>
      </dgm:prSet>
      <dgm:spPr/>
    </dgm:pt>
    <dgm:pt modelId="{77901083-FAF1-4056-AAB6-40AB4AB5F303}" type="pres">
      <dgm:prSet presAssocID="{264EE944-2D81-4FF9-AF05-D8CEDA664D05}" presName="comp2" presStyleCnt="0"/>
      <dgm:spPr/>
    </dgm:pt>
    <dgm:pt modelId="{622249F7-0096-401D-B785-DD383777AB0C}" type="pres">
      <dgm:prSet presAssocID="{264EE944-2D81-4FF9-AF05-D8CEDA664D05}" presName="circle2" presStyleLbl="node1" presStyleIdx="1" presStyleCnt="4"/>
      <dgm:spPr/>
    </dgm:pt>
    <dgm:pt modelId="{301A2A46-11D3-4BA9-82F2-FD662312D249}" type="pres">
      <dgm:prSet presAssocID="{264EE944-2D81-4FF9-AF05-D8CEDA664D05}" presName="c2text" presStyleLbl="node1" presStyleIdx="1" presStyleCnt="4">
        <dgm:presLayoutVars>
          <dgm:bulletEnabled val="1"/>
        </dgm:presLayoutVars>
      </dgm:prSet>
      <dgm:spPr/>
    </dgm:pt>
    <dgm:pt modelId="{D380A23C-0D9F-459A-9375-ED1144240B53}" type="pres">
      <dgm:prSet presAssocID="{264EE944-2D81-4FF9-AF05-D8CEDA664D05}" presName="comp3" presStyleCnt="0"/>
      <dgm:spPr/>
    </dgm:pt>
    <dgm:pt modelId="{DA43FE96-77BB-47C5-AE4F-85E54B34E284}" type="pres">
      <dgm:prSet presAssocID="{264EE944-2D81-4FF9-AF05-D8CEDA664D05}" presName="circle3" presStyleLbl="node1" presStyleIdx="2" presStyleCnt="4"/>
      <dgm:spPr/>
    </dgm:pt>
    <dgm:pt modelId="{6A2CC940-1BD6-4E6C-AC77-D5D4E38AFC5F}" type="pres">
      <dgm:prSet presAssocID="{264EE944-2D81-4FF9-AF05-D8CEDA664D05}" presName="c3text" presStyleLbl="node1" presStyleIdx="2" presStyleCnt="4">
        <dgm:presLayoutVars>
          <dgm:bulletEnabled val="1"/>
        </dgm:presLayoutVars>
      </dgm:prSet>
      <dgm:spPr/>
    </dgm:pt>
    <dgm:pt modelId="{FA41EEBA-CED6-442F-BD32-13F68D5F14B5}" type="pres">
      <dgm:prSet presAssocID="{264EE944-2D81-4FF9-AF05-D8CEDA664D05}" presName="comp4" presStyleCnt="0"/>
      <dgm:spPr/>
    </dgm:pt>
    <dgm:pt modelId="{D61096C0-D07B-4DE3-8360-C46CC10BA378}" type="pres">
      <dgm:prSet presAssocID="{264EE944-2D81-4FF9-AF05-D8CEDA664D05}" presName="circle4" presStyleLbl="node1" presStyleIdx="3" presStyleCnt="4"/>
      <dgm:spPr/>
    </dgm:pt>
    <dgm:pt modelId="{27AC2097-F4F8-41AC-A2D7-FF9F45A6773F}" type="pres">
      <dgm:prSet presAssocID="{264EE944-2D81-4FF9-AF05-D8CEDA664D05}" presName="c4text" presStyleLbl="node1" presStyleIdx="3" presStyleCnt="4">
        <dgm:presLayoutVars>
          <dgm:bulletEnabled val="1"/>
        </dgm:presLayoutVars>
      </dgm:prSet>
      <dgm:spPr/>
    </dgm:pt>
  </dgm:ptLst>
  <dgm:cxnLst>
    <dgm:cxn modelId="{74B3DE13-F8F3-4205-ABEF-3C18380A78B4}" type="presOf" srcId="{05314826-A59B-4A69-83CF-1587E69F8782}" destId="{D61096C0-D07B-4DE3-8360-C46CC10BA378}" srcOrd="0" destOrd="0" presId="urn:microsoft.com/office/officeart/2005/8/layout/venn2"/>
    <dgm:cxn modelId="{7983C816-79C4-42EA-A966-190CD0431502}" type="presOf" srcId="{05314826-A59B-4A69-83CF-1587E69F8782}" destId="{27AC2097-F4F8-41AC-A2D7-FF9F45A6773F}" srcOrd="1" destOrd="0" presId="urn:microsoft.com/office/officeart/2005/8/layout/venn2"/>
    <dgm:cxn modelId="{A803BD28-6185-4FEE-A094-AB68CCA4ABD5}" type="presOf" srcId="{264EE944-2D81-4FF9-AF05-D8CEDA664D05}" destId="{090CA69F-654D-4A1F-AF57-EA074971CA57}" srcOrd="0" destOrd="0" presId="urn:microsoft.com/office/officeart/2005/8/layout/venn2"/>
    <dgm:cxn modelId="{5246BE33-9F49-40F7-9DCA-C83328BD943E}" type="presOf" srcId="{34B424E5-63D7-4E3F-A500-63B360A2D482}" destId="{DA43FE96-77BB-47C5-AE4F-85E54B34E284}" srcOrd="0" destOrd="0" presId="urn:microsoft.com/office/officeart/2005/8/layout/venn2"/>
    <dgm:cxn modelId="{F184BA4C-2B5F-4BAE-9F23-74A419F32228}" type="presOf" srcId="{4A00743C-B84B-4CA1-9E8F-3BD86ED01DCB}" destId="{2F1DA4A7-B571-42C4-B693-370CC5A5A63A}" srcOrd="1" destOrd="0" presId="urn:microsoft.com/office/officeart/2005/8/layout/venn2"/>
    <dgm:cxn modelId="{B3F8F753-EBAB-490C-B9B5-7F6BD7072003}" type="presOf" srcId="{34B424E5-63D7-4E3F-A500-63B360A2D482}" destId="{6A2CC940-1BD6-4E6C-AC77-D5D4E38AFC5F}" srcOrd="1" destOrd="0" presId="urn:microsoft.com/office/officeart/2005/8/layout/venn2"/>
    <dgm:cxn modelId="{A31AF570-465F-4A47-80A4-E2589EDD6352}" srcId="{264EE944-2D81-4FF9-AF05-D8CEDA664D05}" destId="{A0DE31E3-94B8-40B7-9F35-E860AA7ECC9D}" srcOrd="1" destOrd="0" parTransId="{18E917BD-D774-4DBB-9E78-0F381D3C03B8}" sibTransId="{61907FDC-8B51-4675-A28B-3995DBC56061}"/>
    <dgm:cxn modelId="{D2302E74-4BA2-4C85-828C-6FC8A3B1C7B2}" type="presOf" srcId="{A0DE31E3-94B8-40B7-9F35-E860AA7ECC9D}" destId="{301A2A46-11D3-4BA9-82F2-FD662312D249}" srcOrd="1" destOrd="0" presId="urn:microsoft.com/office/officeart/2005/8/layout/venn2"/>
    <dgm:cxn modelId="{51D64D77-428F-423F-BA05-E174DBCD813D}" srcId="{264EE944-2D81-4FF9-AF05-D8CEDA664D05}" destId="{34B424E5-63D7-4E3F-A500-63B360A2D482}" srcOrd="2" destOrd="0" parTransId="{EDD116C6-BBC8-435E-97F0-A57C14FD8086}" sibTransId="{686A44D4-EF65-47FA-A078-D76B7C2D28CC}"/>
    <dgm:cxn modelId="{8FD2BEA3-A615-4FA7-868B-5BF44B762991}" srcId="{264EE944-2D81-4FF9-AF05-D8CEDA664D05}" destId="{05314826-A59B-4A69-83CF-1587E69F8782}" srcOrd="3" destOrd="0" parTransId="{ADCB56BE-4D43-4C92-ABA2-246BDD6B25E4}" sibTransId="{167D4984-7BD4-449D-A573-37C7E7CEC4CD}"/>
    <dgm:cxn modelId="{2336A7AE-CBAF-404F-ADAB-3297BCA1D3C4}" type="presOf" srcId="{A0DE31E3-94B8-40B7-9F35-E860AA7ECC9D}" destId="{622249F7-0096-401D-B785-DD383777AB0C}" srcOrd="0" destOrd="0" presId="urn:microsoft.com/office/officeart/2005/8/layout/venn2"/>
    <dgm:cxn modelId="{BD4982DF-061F-4FAC-B275-8B6B87A0F19C}" type="presOf" srcId="{4A00743C-B84B-4CA1-9E8F-3BD86ED01DCB}" destId="{F0158EC9-E0A1-40C9-B6FA-06832636B3FE}" srcOrd="0" destOrd="0" presId="urn:microsoft.com/office/officeart/2005/8/layout/venn2"/>
    <dgm:cxn modelId="{72DC7FE7-E7A1-409A-B398-C84532AC554F}" srcId="{264EE944-2D81-4FF9-AF05-D8CEDA664D05}" destId="{4A00743C-B84B-4CA1-9E8F-3BD86ED01DCB}" srcOrd="0" destOrd="0" parTransId="{B1CCE9D4-5505-435D-8261-779F7686337B}" sibTransId="{9DC080ED-F72B-4F92-AD58-9A7F1DDE58EC}"/>
    <dgm:cxn modelId="{585E1685-AC38-471E-96DE-5865EDDCB177}" type="presParOf" srcId="{090CA69F-654D-4A1F-AF57-EA074971CA57}" destId="{211F02F0-1DD7-4485-A030-7974E11EC2D0}" srcOrd="0" destOrd="0" presId="urn:microsoft.com/office/officeart/2005/8/layout/venn2"/>
    <dgm:cxn modelId="{25952219-DA15-448C-ABD0-36BE2AABE40F}" type="presParOf" srcId="{211F02F0-1DD7-4485-A030-7974E11EC2D0}" destId="{F0158EC9-E0A1-40C9-B6FA-06832636B3FE}" srcOrd="0" destOrd="0" presId="urn:microsoft.com/office/officeart/2005/8/layout/venn2"/>
    <dgm:cxn modelId="{2D24563B-4EED-4813-8377-EDA1C92B70E9}" type="presParOf" srcId="{211F02F0-1DD7-4485-A030-7974E11EC2D0}" destId="{2F1DA4A7-B571-42C4-B693-370CC5A5A63A}" srcOrd="1" destOrd="0" presId="urn:microsoft.com/office/officeart/2005/8/layout/venn2"/>
    <dgm:cxn modelId="{E12A9444-D48F-48B4-85B0-51EDE5B838C8}" type="presParOf" srcId="{090CA69F-654D-4A1F-AF57-EA074971CA57}" destId="{77901083-FAF1-4056-AAB6-40AB4AB5F303}" srcOrd="1" destOrd="0" presId="urn:microsoft.com/office/officeart/2005/8/layout/venn2"/>
    <dgm:cxn modelId="{1C224D52-6D3A-4F46-B445-C8292E30D8DC}" type="presParOf" srcId="{77901083-FAF1-4056-AAB6-40AB4AB5F303}" destId="{622249F7-0096-401D-B785-DD383777AB0C}" srcOrd="0" destOrd="0" presId="urn:microsoft.com/office/officeart/2005/8/layout/venn2"/>
    <dgm:cxn modelId="{A6E0E3BD-125C-4038-A79C-95BB00FB5B1B}" type="presParOf" srcId="{77901083-FAF1-4056-AAB6-40AB4AB5F303}" destId="{301A2A46-11D3-4BA9-82F2-FD662312D249}" srcOrd="1" destOrd="0" presId="urn:microsoft.com/office/officeart/2005/8/layout/venn2"/>
    <dgm:cxn modelId="{1C17FD84-AC9E-4479-89F1-B2C651C1FE4A}" type="presParOf" srcId="{090CA69F-654D-4A1F-AF57-EA074971CA57}" destId="{D380A23C-0D9F-459A-9375-ED1144240B53}" srcOrd="2" destOrd="0" presId="urn:microsoft.com/office/officeart/2005/8/layout/venn2"/>
    <dgm:cxn modelId="{2AF05FC3-1826-4FEA-9718-DEA86D9A32C2}" type="presParOf" srcId="{D380A23C-0D9F-459A-9375-ED1144240B53}" destId="{DA43FE96-77BB-47C5-AE4F-85E54B34E284}" srcOrd="0" destOrd="0" presId="urn:microsoft.com/office/officeart/2005/8/layout/venn2"/>
    <dgm:cxn modelId="{BF5DAD02-39DE-47C3-8460-DF92B9041C0B}" type="presParOf" srcId="{D380A23C-0D9F-459A-9375-ED1144240B53}" destId="{6A2CC940-1BD6-4E6C-AC77-D5D4E38AFC5F}" srcOrd="1" destOrd="0" presId="urn:microsoft.com/office/officeart/2005/8/layout/venn2"/>
    <dgm:cxn modelId="{B046AB77-524D-4879-B699-628D55A3AADC}" type="presParOf" srcId="{090CA69F-654D-4A1F-AF57-EA074971CA57}" destId="{FA41EEBA-CED6-442F-BD32-13F68D5F14B5}" srcOrd="3" destOrd="0" presId="urn:microsoft.com/office/officeart/2005/8/layout/venn2"/>
    <dgm:cxn modelId="{9DCB895F-BE6B-44CC-98D5-A8DBDDBA0CEB}" type="presParOf" srcId="{FA41EEBA-CED6-442F-BD32-13F68D5F14B5}" destId="{D61096C0-D07B-4DE3-8360-C46CC10BA378}" srcOrd="0" destOrd="0" presId="urn:microsoft.com/office/officeart/2005/8/layout/venn2"/>
    <dgm:cxn modelId="{74FE3868-86AD-473A-968A-C64C1036A8D5}" type="presParOf" srcId="{FA41EEBA-CED6-442F-BD32-13F68D5F14B5}" destId="{27AC2097-F4F8-41AC-A2D7-FF9F45A6773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512A2-29D3-014C-B7AE-5A700B128DF3}">
      <dsp:nvSpPr>
        <dsp:cNvPr id="0" name=""/>
        <dsp:cNvSpPr/>
      </dsp:nvSpPr>
      <dsp:spPr>
        <a:xfrm>
          <a:off x="834659" y="-18401"/>
          <a:ext cx="1921606" cy="1921606"/>
        </a:xfrm>
        <a:prstGeom prst="circularArrow">
          <a:avLst>
            <a:gd name="adj1" fmla="val 4668"/>
            <a:gd name="adj2" fmla="val 272909"/>
            <a:gd name="adj3" fmla="val 13136417"/>
            <a:gd name="adj4" fmla="val 17826531"/>
            <a:gd name="adj5" fmla="val 4847"/>
          </a:avLst>
        </a:prstGeom>
        <a:gradFill rotWithShape="0">
          <a:gsLst>
            <a:gs pos="0">
              <a:srgbClr val="C0504D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B3E54E89-E6EA-1A4E-97B1-9A6581864C6D}">
      <dsp:nvSpPr>
        <dsp:cNvPr id="0" name=""/>
        <dsp:cNvSpPr/>
      </dsp:nvSpPr>
      <dsp:spPr>
        <a:xfrm>
          <a:off x="1227366" y="258"/>
          <a:ext cx="1136191" cy="568095"/>
        </a:xfrm>
        <a:prstGeom prst="roundRect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 Community attention to basic needs</a:t>
          </a:r>
        </a:p>
      </dsp:txBody>
      <dsp:txXfrm>
        <a:off x="1255098" y="27990"/>
        <a:ext cx="1080727" cy="512631"/>
      </dsp:txXfrm>
    </dsp:sp>
    <dsp:sp modelId="{0EF3FFF2-D779-3D4B-AFAD-93DB5F7C8F34}">
      <dsp:nvSpPr>
        <dsp:cNvPr id="0" name=""/>
        <dsp:cNvSpPr/>
      </dsp:nvSpPr>
      <dsp:spPr>
        <a:xfrm>
          <a:off x="1917351" y="690243"/>
          <a:ext cx="1136191" cy="568095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 Companionship caregiving</a:t>
          </a:r>
        </a:p>
      </dsp:txBody>
      <dsp:txXfrm>
        <a:off x="1945083" y="717975"/>
        <a:ext cx="1080727" cy="512631"/>
      </dsp:txXfrm>
    </dsp:sp>
    <dsp:sp modelId="{BC49FB35-AE7C-2A46-BE7F-12E32D4F4ADC}">
      <dsp:nvSpPr>
        <dsp:cNvPr id="0" name=""/>
        <dsp:cNvSpPr/>
      </dsp:nvSpPr>
      <dsp:spPr>
        <a:xfrm>
          <a:off x="1227366" y="1380227"/>
          <a:ext cx="1136191" cy="568095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 Good physio-neuro-social biology</a:t>
          </a:r>
        </a:p>
      </dsp:txBody>
      <dsp:txXfrm>
        <a:off x="1255098" y="1407959"/>
        <a:ext cx="1080727" cy="512631"/>
      </dsp:txXfrm>
    </dsp:sp>
    <dsp:sp modelId="{DA4034F8-4CAD-8446-87AB-A82B67D488B4}">
      <dsp:nvSpPr>
        <dsp:cNvPr id="0" name=""/>
        <dsp:cNvSpPr/>
      </dsp:nvSpPr>
      <dsp:spPr>
        <a:xfrm>
          <a:off x="537382" y="690243"/>
          <a:ext cx="1136191" cy="568095"/>
        </a:xfrm>
        <a:prstGeom prst="round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 Adult wellbeing and wisdom</a:t>
          </a:r>
        </a:p>
      </dsp:txBody>
      <dsp:txXfrm>
        <a:off x="565114" y="717975"/>
        <a:ext cx="1080727" cy="5126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512A2-29D3-014C-B7AE-5A700B128DF3}">
      <dsp:nvSpPr>
        <dsp:cNvPr id="0" name=""/>
        <dsp:cNvSpPr/>
      </dsp:nvSpPr>
      <dsp:spPr>
        <a:xfrm>
          <a:off x="2068298" y="-129713"/>
          <a:ext cx="5007402" cy="5007402"/>
        </a:xfrm>
        <a:prstGeom prst="circularArrow">
          <a:avLst>
            <a:gd name="adj1" fmla="val 4668"/>
            <a:gd name="adj2" fmla="val 272909"/>
            <a:gd name="adj3" fmla="val 13136417"/>
            <a:gd name="adj4" fmla="val 17826531"/>
            <a:gd name="adj5" fmla="val 484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B3E54E89-E6EA-1A4E-97B1-9A6581864C6D}">
      <dsp:nvSpPr>
        <dsp:cNvPr id="0" name=""/>
        <dsp:cNvSpPr/>
      </dsp:nvSpPr>
      <dsp:spPr>
        <a:xfrm>
          <a:off x="2913310" y="1564"/>
          <a:ext cx="3317378" cy="165868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latin typeface="Arial Narrow" panose="020B0604020202020204" pitchFamily="34" charset="0"/>
              <a:ea typeface="+mn-ea"/>
              <a:cs typeface="Arial Narrow" panose="020B0604020202020204" pitchFamily="34" charset="0"/>
            </a:rPr>
            <a:t>4- Community actualization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latin typeface="Arial Narrow" panose="020B0604020202020204" pitchFamily="34" charset="0"/>
              <a:ea typeface="+mn-ea"/>
              <a:cs typeface="Arial Narrow" panose="020B0604020202020204" pitchFamily="34" charset="0"/>
            </a:rPr>
            <a:t>Attends to basic needs &amp; respectful relations</a:t>
          </a:r>
        </a:p>
      </dsp:txBody>
      <dsp:txXfrm>
        <a:off x="2994281" y="82535"/>
        <a:ext cx="3155436" cy="1496747"/>
      </dsp:txXfrm>
    </dsp:sp>
    <dsp:sp modelId="{0EF3FFF2-D779-3D4B-AFAD-93DB5F7C8F34}">
      <dsp:nvSpPr>
        <dsp:cNvPr id="0" name=""/>
        <dsp:cNvSpPr/>
      </dsp:nvSpPr>
      <dsp:spPr>
        <a:xfrm>
          <a:off x="4711300" y="1799554"/>
          <a:ext cx="3317378" cy="165868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latin typeface="Arial Narrow" panose="020B0604020202020204" pitchFamily="34" charset="0"/>
              <a:ea typeface="+mn-ea"/>
              <a:cs typeface="Arial Narrow" panose="020B0604020202020204" pitchFamily="34" charset="0"/>
            </a:rPr>
            <a:t>1- Nested companionship care from conception</a:t>
          </a:r>
        </a:p>
      </dsp:txBody>
      <dsp:txXfrm>
        <a:off x="4792271" y="1880525"/>
        <a:ext cx="3155436" cy="1496747"/>
      </dsp:txXfrm>
    </dsp:sp>
    <dsp:sp modelId="{BC49FB35-AE7C-2A46-BE7F-12E32D4F4ADC}">
      <dsp:nvSpPr>
        <dsp:cNvPr id="0" name=""/>
        <dsp:cNvSpPr/>
      </dsp:nvSpPr>
      <dsp:spPr>
        <a:xfrm>
          <a:off x="2913310" y="3597545"/>
          <a:ext cx="3317378" cy="165868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latin typeface="Arial Narrow" panose="020B0604020202020204" pitchFamily="34" charset="0"/>
              <a:ea typeface="+mn-ea"/>
              <a:cs typeface="Arial Narrow" panose="020B0604020202020204" pitchFamily="34" charset="0"/>
            </a:rPr>
            <a:t>2- Child self-actualization: Healthy biology, psychology &amp; sociality</a:t>
          </a:r>
        </a:p>
      </dsp:txBody>
      <dsp:txXfrm>
        <a:off x="2994281" y="3678516"/>
        <a:ext cx="3155436" cy="1496747"/>
      </dsp:txXfrm>
    </dsp:sp>
    <dsp:sp modelId="{DA4034F8-4CAD-8446-87AB-A82B67D488B4}">
      <dsp:nvSpPr>
        <dsp:cNvPr id="0" name=""/>
        <dsp:cNvSpPr/>
      </dsp:nvSpPr>
      <dsp:spPr>
        <a:xfrm>
          <a:off x="1115320" y="1799554"/>
          <a:ext cx="3317378" cy="165868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latin typeface="Arial Narrow" panose="020B0604020202020204" pitchFamily="34" charset="0"/>
              <a:ea typeface="+mn-ea"/>
              <a:cs typeface="Arial Narrow" panose="020B0604020202020204" pitchFamily="34" charset="0"/>
            </a:rPr>
            <a:t>3- Adult wellbeing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latin typeface="Arial Narrow" panose="020B0604020202020204" pitchFamily="34" charset="0"/>
              <a:ea typeface="+mn-ea"/>
              <a:cs typeface="Arial Narrow" panose="020B0604020202020204" pitchFamily="34" charset="0"/>
            </a:rPr>
            <a:t>&amp; compassionate wisdom</a:t>
          </a:r>
        </a:p>
      </dsp:txBody>
      <dsp:txXfrm>
        <a:off x="1196291" y="1880525"/>
        <a:ext cx="3155436" cy="14967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DBF83-76D1-4825-AF9A-2B357A582813}">
      <dsp:nvSpPr>
        <dsp:cNvPr id="0" name=""/>
        <dsp:cNvSpPr/>
      </dsp:nvSpPr>
      <dsp:spPr>
        <a:xfrm>
          <a:off x="0" y="398"/>
          <a:ext cx="3352801" cy="639239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Trust in Oneness</a:t>
          </a:r>
        </a:p>
      </dsp:txBody>
      <dsp:txXfrm>
        <a:off x="0" y="398"/>
        <a:ext cx="3352801" cy="639239"/>
      </dsp:txXfrm>
    </dsp:sp>
    <dsp:sp modelId="{86A6E82E-F5D7-4FA9-86DE-51746BA2F83D}">
      <dsp:nvSpPr>
        <dsp:cNvPr id="0" name=""/>
        <dsp:cNvSpPr/>
      </dsp:nvSpPr>
      <dsp:spPr>
        <a:xfrm>
          <a:off x="0" y="671600"/>
          <a:ext cx="3352801" cy="639239"/>
        </a:xfrm>
        <a:prstGeom prst="rect">
          <a:avLst/>
        </a:prstGeom>
        <a:solidFill>
          <a:srgbClr val="674D8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Spiritual Intuition</a:t>
          </a:r>
        </a:p>
      </dsp:txBody>
      <dsp:txXfrm>
        <a:off x="0" y="671600"/>
        <a:ext cx="3352801" cy="639239"/>
      </dsp:txXfrm>
    </dsp:sp>
    <dsp:sp modelId="{3EDC90E7-7C59-4E6E-81F8-B085419E1D7D}">
      <dsp:nvSpPr>
        <dsp:cNvPr id="0" name=""/>
        <dsp:cNvSpPr/>
      </dsp:nvSpPr>
      <dsp:spPr>
        <a:xfrm>
          <a:off x="0" y="1342802"/>
          <a:ext cx="3352801" cy="6392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Expressive Sharing</a:t>
          </a:r>
        </a:p>
      </dsp:txBody>
      <dsp:txXfrm>
        <a:off x="0" y="1342802"/>
        <a:ext cx="3352801" cy="639239"/>
      </dsp:txXfrm>
    </dsp:sp>
    <dsp:sp modelId="{DF876686-ACD7-4D0C-9E5E-EF98D3A0DAB0}">
      <dsp:nvSpPr>
        <dsp:cNvPr id="0" name=""/>
        <dsp:cNvSpPr/>
      </dsp:nvSpPr>
      <dsp:spPr>
        <a:xfrm>
          <a:off x="0" y="2014004"/>
          <a:ext cx="3352801" cy="639239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Unconditional Love</a:t>
          </a:r>
        </a:p>
      </dsp:txBody>
      <dsp:txXfrm>
        <a:off x="0" y="2014004"/>
        <a:ext cx="3352801" cy="639239"/>
      </dsp:txXfrm>
    </dsp:sp>
    <dsp:sp modelId="{AA66065D-FF94-4734-8AA2-6A3876E0C7DB}">
      <dsp:nvSpPr>
        <dsp:cNvPr id="0" name=""/>
        <dsp:cNvSpPr/>
      </dsp:nvSpPr>
      <dsp:spPr>
        <a:xfrm>
          <a:off x="0" y="2685206"/>
          <a:ext cx="3352801" cy="639239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 Self-Confidence</a:t>
          </a:r>
        </a:p>
      </dsp:txBody>
      <dsp:txXfrm>
        <a:off x="0" y="2685206"/>
        <a:ext cx="3352801" cy="639239"/>
      </dsp:txXfrm>
    </dsp:sp>
    <dsp:sp modelId="{EA480C3D-8877-493E-A81C-717706AE6700}">
      <dsp:nvSpPr>
        <dsp:cNvPr id="0" name=""/>
        <dsp:cNvSpPr/>
      </dsp:nvSpPr>
      <dsp:spPr>
        <a:xfrm>
          <a:off x="0" y="3356408"/>
          <a:ext cx="3352801" cy="63923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Joyful Creativity</a:t>
          </a:r>
        </a:p>
      </dsp:txBody>
      <dsp:txXfrm>
        <a:off x="0" y="3356408"/>
        <a:ext cx="3352801" cy="639239"/>
      </dsp:txXfrm>
    </dsp:sp>
    <dsp:sp modelId="{735D1CAC-A385-4135-B2D2-4927DDBDDE3B}">
      <dsp:nvSpPr>
        <dsp:cNvPr id="0" name=""/>
        <dsp:cNvSpPr/>
      </dsp:nvSpPr>
      <dsp:spPr>
        <a:xfrm>
          <a:off x="0" y="4027610"/>
          <a:ext cx="3352801" cy="639239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Self-Security</a:t>
          </a:r>
        </a:p>
      </dsp:txBody>
      <dsp:txXfrm>
        <a:off x="0" y="4027610"/>
        <a:ext cx="3352801" cy="6392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DBF83-76D1-4825-AF9A-2B357A582813}">
      <dsp:nvSpPr>
        <dsp:cNvPr id="0" name=""/>
        <dsp:cNvSpPr/>
      </dsp:nvSpPr>
      <dsp:spPr>
        <a:xfrm>
          <a:off x="0" y="1105"/>
          <a:ext cx="3028950" cy="72945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Self-doubt</a:t>
          </a:r>
        </a:p>
      </dsp:txBody>
      <dsp:txXfrm>
        <a:off x="0" y="1105"/>
        <a:ext cx="3028950" cy="729453"/>
      </dsp:txXfrm>
    </dsp:sp>
    <dsp:sp modelId="{86A6E82E-F5D7-4FA9-86DE-51746BA2F83D}">
      <dsp:nvSpPr>
        <dsp:cNvPr id="0" name=""/>
        <dsp:cNvSpPr/>
      </dsp:nvSpPr>
      <dsp:spPr>
        <a:xfrm>
          <a:off x="0" y="767030"/>
          <a:ext cx="3028950" cy="72945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Numbness</a:t>
          </a:r>
        </a:p>
      </dsp:txBody>
      <dsp:txXfrm>
        <a:off x="0" y="767030"/>
        <a:ext cx="3028950" cy="729453"/>
      </dsp:txXfrm>
    </dsp:sp>
    <dsp:sp modelId="{3EDC90E7-7C59-4E6E-81F8-B085419E1D7D}">
      <dsp:nvSpPr>
        <dsp:cNvPr id="0" name=""/>
        <dsp:cNvSpPr/>
      </dsp:nvSpPr>
      <dsp:spPr>
        <a:xfrm>
          <a:off x="0" y="1532956"/>
          <a:ext cx="3028950" cy="72945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Insecurity</a:t>
          </a:r>
        </a:p>
      </dsp:txBody>
      <dsp:txXfrm>
        <a:off x="0" y="1532956"/>
        <a:ext cx="3028950" cy="7294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C877C-4E52-EA40-A261-642A9D6EE7E5}">
      <dsp:nvSpPr>
        <dsp:cNvPr id="0" name=""/>
        <dsp:cNvSpPr/>
      </dsp:nvSpPr>
      <dsp:spPr>
        <a:xfrm>
          <a:off x="2033610" y="-130533"/>
          <a:ext cx="5076778" cy="5076778"/>
        </a:xfrm>
        <a:prstGeom prst="circularArrow">
          <a:avLst>
            <a:gd name="adj1" fmla="val 4668"/>
            <a:gd name="adj2" fmla="val 272909"/>
            <a:gd name="adj3" fmla="val 13148563"/>
            <a:gd name="adj4" fmla="val 17818553"/>
            <a:gd name="adj5" fmla="val 484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9BA255-E9BC-EE43-AA54-1344C1A3DE82}">
      <dsp:nvSpPr>
        <dsp:cNvPr id="0" name=""/>
        <dsp:cNvSpPr/>
      </dsp:nvSpPr>
      <dsp:spPr>
        <a:xfrm>
          <a:off x="2890986" y="2185"/>
          <a:ext cx="3362027" cy="168101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/>
              <a:ea typeface="+mn-ea"/>
              <a:cs typeface="+mn-cs"/>
            </a:rPr>
            <a:t>4 -TRAUMA-INDUCING CULTURE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/>
              <a:ea typeface="+mn-ea"/>
              <a:cs typeface="+mn-cs"/>
            </a:rPr>
            <a:t>Adults distracted, overwhelmed, neglectful or overcontrolling</a:t>
          </a:r>
        </a:p>
      </dsp:txBody>
      <dsp:txXfrm>
        <a:off x="2973046" y="84245"/>
        <a:ext cx="3197907" cy="1516893"/>
      </dsp:txXfrm>
    </dsp:sp>
    <dsp:sp modelId="{483269A4-194B-E34C-A14F-F9BF20C44B67}">
      <dsp:nvSpPr>
        <dsp:cNvPr id="0" name=""/>
        <dsp:cNvSpPr/>
      </dsp:nvSpPr>
      <dsp:spPr>
        <a:xfrm>
          <a:off x="4756080" y="1830031"/>
          <a:ext cx="3362027" cy="1681013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/>
              <a:ea typeface="+mn-ea"/>
              <a:cs typeface="+mn-cs"/>
            </a:rPr>
            <a:t>1- UNDERCARE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/>
              <a:ea typeface="+mn-ea"/>
              <a:cs typeface="+mn-cs"/>
            </a:rPr>
            <a:t>Developmentally inappropriate childrearing</a:t>
          </a:r>
        </a:p>
      </dsp:txBody>
      <dsp:txXfrm>
        <a:off x="4838140" y="1912091"/>
        <a:ext cx="3197907" cy="1516893"/>
      </dsp:txXfrm>
    </dsp:sp>
    <dsp:sp modelId="{85307CD5-AB23-A449-82E1-A64DDCB2331F}">
      <dsp:nvSpPr>
        <dsp:cNvPr id="0" name=""/>
        <dsp:cNvSpPr/>
      </dsp:nvSpPr>
      <dsp:spPr>
        <a:xfrm>
          <a:off x="2909329" y="3649680"/>
          <a:ext cx="3362027" cy="1681013"/>
        </a:xfrm>
        <a:prstGeom prst="round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/>
              <a:ea typeface="+mn-ea"/>
              <a:cs typeface="+mn-cs"/>
            </a:rPr>
            <a:t>2- DYSREGULATED psychosocial neurobiology &amp; underdeveloped capacities</a:t>
          </a:r>
        </a:p>
      </dsp:txBody>
      <dsp:txXfrm>
        <a:off x="2991389" y="3731740"/>
        <a:ext cx="3197907" cy="1516893"/>
      </dsp:txXfrm>
    </dsp:sp>
    <dsp:sp modelId="{1FE81D61-E888-7B47-94AB-C40C9885EA3E}">
      <dsp:nvSpPr>
        <dsp:cNvPr id="0" name=""/>
        <dsp:cNvSpPr/>
      </dsp:nvSpPr>
      <dsp:spPr>
        <a:xfrm>
          <a:off x="1068085" y="1825086"/>
          <a:ext cx="3362027" cy="1681013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/>
              <a:ea typeface="+mn-ea"/>
              <a:cs typeface="+mn-cs"/>
            </a:rPr>
            <a:t>3- ADULT illbeing &amp; limited socio-moral capacities</a:t>
          </a:r>
        </a:p>
      </dsp:txBody>
      <dsp:txXfrm>
        <a:off x="1150145" y="1907146"/>
        <a:ext cx="3197907" cy="15168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80199-2A20-46C3-9395-1B1B7780977E}">
      <dsp:nvSpPr>
        <dsp:cNvPr id="0" name=""/>
        <dsp:cNvSpPr/>
      </dsp:nvSpPr>
      <dsp:spPr>
        <a:xfrm>
          <a:off x="637222" y="0"/>
          <a:ext cx="7221855" cy="5857875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5C1F34-5578-4BEB-A273-FC53FE573C0D}">
      <dsp:nvSpPr>
        <dsp:cNvPr id="0" name=""/>
        <dsp:cNvSpPr/>
      </dsp:nvSpPr>
      <dsp:spPr>
        <a:xfrm>
          <a:off x="4252" y="1757362"/>
          <a:ext cx="2045251" cy="234315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Community meets basic needs through Evolved Nest</a:t>
          </a:r>
        </a:p>
      </dsp:txBody>
      <dsp:txXfrm>
        <a:off x="104093" y="1857203"/>
        <a:ext cx="1845569" cy="2143468"/>
      </dsp:txXfrm>
    </dsp:sp>
    <dsp:sp modelId="{1716FCB8-F97C-4DD9-934A-BDF2B195195D}">
      <dsp:nvSpPr>
        <dsp:cNvPr id="0" name=""/>
        <dsp:cNvSpPr/>
      </dsp:nvSpPr>
      <dsp:spPr>
        <a:xfrm>
          <a:off x="2151766" y="1757362"/>
          <a:ext cx="2045251" cy="234315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Promotes health and thriving</a:t>
          </a:r>
        </a:p>
      </dsp:txBody>
      <dsp:txXfrm>
        <a:off x="2251607" y="1857203"/>
        <a:ext cx="1845569" cy="2143468"/>
      </dsp:txXfrm>
    </dsp:sp>
    <dsp:sp modelId="{23AED4C5-ADD8-41F5-9F4A-F38DF0DCC1B9}">
      <dsp:nvSpPr>
        <dsp:cNvPr id="0" name=""/>
        <dsp:cNvSpPr/>
      </dsp:nvSpPr>
      <dsp:spPr>
        <a:xfrm>
          <a:off x="4299281" y="1757362"/>
          <a:ext cx="2045251" cy="234315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Fosters </a:t>
          </a:r>
          <a:r>
            <a:rPr lang="en-US" sz="2400" b="1" kern="1200" dirty="0" err="1"/>
            <a:t>heartminded</a:t>
          </a:r>
          <a:r>
            <a:rPr lang="en-US" sz="2400" b="1" kern="1200" dirty="0"/>
            <a:t> individual &amp; community, &amp; </a:t>
          </a:r>
          <a:r>
            <a:rPr lang="en-US" sz="2400" b="1" kern="1200" dirty="0">
              <a:solidFill>
                <a:srgbClr val="FFC000"/>
              </a:solidFill>
            </a:rPr>
            <a:t>kinship worldview</a:t>
          </a:r>
        </a:p>
      </dsp:txBody>
      <dsp:txXfrm>
        <a:off x="4399122" y="1857203"/>
        <a:ext cx="1845569" cy="2143468"/>
      </dsp:txXfrm>
    </dsp:sp>
    <dsp:sp modelId="{A7FFD700-78A4-42B1-A384-D1A61FECC4D3}">
      <dsp:nvSpPr>
        <dsp:cNvPr id="0" name=""/>
        <dsp:cNvSpPr/>
      </dsp:nvSpPr>
      <dsp:spPr>
        <a:xfrm>
          <a:off x="6446795" y="1757362"/>
          <a:ext cx="2045251" cy="234315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Individual &amp; Community knowhow for </a:t>
          </a:r>
          <a:r>
            <a:rPr lang="en-US" sz="2100" b="1" kern="1200" dirty="0">
              <a:solidFill>
                <a:srgbClr val="FFC000"/>
              </a:solidFill>
            </a:rPr>
            <a:t>compassionate regenerative lifestyle</a:t>
          </a:r>
        </a:p>
      </dsp:txBody>
      <dsp:txXfrm>
        <a:off x="6546636" y="1857203"/>
        <a:ext cx="1845569" cy="21434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58EC9-E0A1-40C9-B6FA-06832636B3FE}">
      <dsp:nvSpPr>
        <dsp:cNvPr id="0" name=""/>
        <dsp:cNvSpPr/>
      </dsp:nvSpPr>
      <dsp:spPr>
        <a:xfrm>
          <a:off x="710252" y="0"/>
          <a:ext cx="3798751" cy="3798751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>
              <a:latin typeface="Arial Narrow" panose="020B0606020202030204" pitchFamily="34" charset="0"/>
            </a:rPr>
            <a:t>Superstructure: Cultural Stories &amp; Beliefs</a:t>
          </a:r>
        </a:p>
      </dsp:txBody>
      <dsp:txXfrm>
        <a:off x="2078563" y="189937"/>
        <a:ext cx="1062130" cy="569812"/>
      </dsp:txXfrm>
    </dsp:sp>
    <dsp:sp modelId="{622249F7-0096-401D-B785-DD383777AB0C}">
      <dsp:nvSpPr>
        <dsp:cNvPr id="0" name=""/>
        <dsp:cNvSpPr/>
      </dsp:nvSpPr>
      <dsp:spPr>
        <a:xfrm>
          <a:off x="1157024" y="759750"/>
          <a:ext cx="3039000" cy="3039000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 dirty="0">
              <a:latin typeface="Arial Narrow" panose="020B0606020202030204" pitchFamily="34" charset="0"/>
            </a:rPr>
            <a:t>Structures</a:t>
          </a:r>
          <a:r>
            <a:rPr lang="en-US" sz="1200" i="1" kern="1200" dirty="0">
              <a:latin typeface="Arial Narrow" panose="020B0606020202030204" pitchFamily="34" charset="0"/>
            </a:rPr>
            <a:t>: Institutions &amp; Practices</a:t>
          </a:r>
        </a:p>
      </dsp:txBody>
      <dsp:txXfrm>
        <a:off x="2145459" y="942090"/>
        <a:ext cx="1062130" cy="547020"/>
      </dsp:txXfrm>
    </dsp:sp>
    <dsp:sp modelId="{DA43FE96-77BB-47C5-AE4F-85E54B34E284}">
      <dsp:nvSpPr>
        <dsp:cNvPr id="0" name=""/>
        <dsp:cNvSpPr/>
      </dsp:nvSpPr>
      <dsp:spPr>
        <a:xfrm>
          <a:off x="1536899" y="1519500"/>
          <a:ext cx="2279250" cy="227925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>
              <a:latin typeface="Arial Narrow" panose="020B0606020202030204" pitchFamily="34" charset="0"/>
            </a:rPr>
            <a:t>Infrastructure: Baby &amp; Child Experience</a:t>
          </a:r>
        </a:p>
      </dsp:txBody>
      <dsp:txXfrm>
        <a:off x="2145459" y="1690444"/>
        <a:ext cx="1062130" cy="512831"/>
      </dsp:txXfrm>
    </dsp:sp>
    <dsp:sp modelId="{D61096C0-D07B-4DE3-8360-C46CC10BA378}">
      <dsp:nvSpPr>
        <dsp:cNvPr id="0" name=""/>
        <dsp:cNvSpPr/>
      </dsp:nvSpPr>
      <dsp:spPr>
        <a:xfrm>
          <a:off x="1916774" y="2279250"/>
          <a:ext cx="1519500" cy="15195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1" kern="1200" dirty="0"/>
        </a:p>
      </dsp:txBody>
      <dsp:txXfrm>
        <a:off x="2139299" y="2659125"/>
        <a:ext cx="1074449" cy="759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CD963-D3E2-0741-BC04-6ECEF564EEA7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5CC43-DB7F-D544-A81C-1201DC216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60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Transdisciplinary; organizes what we know across scientific disciplines and our heritages of what human wellbeing requires and looks like.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ADA3D-6543-4035-A8CD-0B9C7176D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674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 we meet basic needs through the evolved nest, we start on humanity’s wellness-promoting pathway. This fosters health and thriving, develops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heartminded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individuals and communities who exhibit knowhow for regenerative compassionate lifestyles.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F913D-B1A7-4C6B-B5E8-6D6DBF6E34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560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05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151DF-88C8-BF45-AE92-B719A7065E7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10058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51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3D0A8-0286-4033-AAA1-04DD8B3E2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1643B-2EBB-4019-8D07-0BAA51A634F1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2E461-1935-404F-9E98-D83B9964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C110-9180-4503-9740-3D021BED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2DA94-77C0-4DB5-BC72-E3990AC1F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511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4037F-67CB-47DD-A305-5427CE04A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BC262-2989-4441-9D67-491EBDE4A88C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F1AD8-3C5D-47F0-8038-94F23D6E0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9A207-9835-488F-9EF3-CE67FCF2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477C0-4CA2-4488-B71F-C22E6E53FC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2799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454BA-91ED-4BF8-8A3E-B5B06593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3AB65-4815-4A83-9444-B43EDA941C72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01C12-19FF-4E82-8E6E-7A4D909B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CD165-5804-41A3-9E63-F96FF345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A8B58-D39E-4D88-B314-1CEF10B989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6322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CB580-9964-42D8-ACC7-DF13DA01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AD1AA-FB1A-461D-9D61-F1F717E60AD0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01399-4B46-418B-99AC-3BAD9709A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B97E3-DB25-49E1-B38A-27BAD8BA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068BA-A828-47A2-8F9C-847453A5B9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2194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C5BDD3-38D3-46C0-8ED2-ED5EDA88A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C3BB4-D7DE-4DD7-8DFA-7205014BC401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FC92F-7C9F-4CB0-A9D7-124E7B7EF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8D4E0F-6D5A-4C01-B0E9-CAFD10B91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A4E6C-D375-425F-B25A-101608B62C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4366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71E8EB0-2FAC-4D61-888F-952EC4B9E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5776A-8094-4A44-8B24-A8D26D48137A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54121D-00C9-42A4-94C5-E9B5E3830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9B7AFF-F5A6-4C55-B6EB-B5BACDC00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CD892-984F-4665-BC1B-57BDC7D941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0145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931A08-2751-44DD-B0CA-36100305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4046C-F25A-4AF5-A998-0C0358EE063A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E78F99-6EDA-444E-B4B2-42EF20DB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2D7CE2-E064-496F-9EA6-4CA48262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F9A71-927B-48FC-A853-57BABE4280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1037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DD7502-84CE-4FCE-8BA6-A2CA9F397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8C0D4-8AD3-4864-B01E-D9E4DE004E11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C8A90C-7D63-427E-9662-C2C51E488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054CED-D7A1-48BA-B286-4047DAD5B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AE96-B460-4BCC-8AC3-2C12436DF6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2956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ACB1DFE-9179-46CB-96E4-9EF65136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9B9C1-E1C4-4BAC-A16E-1D8952B222C9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10E733-6A63-4477-B33C-730D8829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2E1F50-E0EE-467D-9654-403606AFF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98BEF-DB2D-42AC-B59A-913F69CEE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9908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098B96-16FE-4BE0-AADF-9BA8569A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576BD-CDC0-47C2-A2C2-5EB24DFB491D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B76914-D04F-47AB-868F-2AAB9198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D2DF13-A956-4D52-AE61-DB53AD11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E8C3F-928F-4AC0-B87A-7398E70191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5775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97ED6-DBAD-42FF-8C69-91CFC58F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7B8D0-1BCA-457F-96EE-DD0D45C396F8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27D26-9C34-4E1E-B0B2-61C3464B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9B79-0A24-4E55-9CA9-922167E2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EF445-02F3-4CB0-9292-738E159F39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7663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33660-1924-4AFB-A409-E31D0EA4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A5826-584D-40A4-ABAC-63C0593A74F4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F12CD-7BCD-4446-B2B0-BB1E6851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B02E0-5474-4EDC-A4D9-D639CECE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C5614-8372-4576-87A6-08E2243D3E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03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68207-D25E-4454-8774-D4AD7BAE3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265C5-52B7-441E-BD9C-0512D1C0E30A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748BF-BEFE-442A-93C5-D39B874A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8A5BC-F793-45F6-8EE5-FED686122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B92B6-6B88-4D4F-B18D-ED78D8794F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54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7846C3F-7F6D-47B5-B8D1-EA37A2E457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0D252AF-6AB4-4A38-AB22-F76DE88C7E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8111AE31-D949-4FFC-B5DA-3A648F8972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5F9069-5BF8-4CF0-AB8A-37D54FFE6C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622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51233DE-C158-424B-AA50-B135846D90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BC239ED-DC82-48CD-AFA5-679B30F806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AD1A56A-CC71-4F46-A54E-500DA27620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CD98C4-E01C-416C-A068-BA6FE9668F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144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E04834-9BE6-49C0-8BC6-5BCC7B9C3268}" type="datetime1">
              <a:rPr lang="en-US" smtClean="0"/>
              <a:t>11/29/24</a:t>
            </a:fld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852B51-BA51-4119-9168-7B29A47542E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78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5771-0F14-8343-B1B9-F55DA64111E0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82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43E8F-EA36-EA4A-9269-F696A15035F0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89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73377-2883-924E-AAF9-684579FD8251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90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A1F8-B8F1-7A41-AA36-2E4F1B874B24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34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2366-308C-3542-9C93-6565F2B07E09}" type="datetime1">
              <a:rPr lang="en-US" smtClean="0"/>
              <a:t>11/29/24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5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F0E71-ED9A-449B-891A-091155F6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D6B96-F27B-44CD-8698-36FB557F8781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B466E-5D8D-4A20-AC59-A80FDF82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E8F93-F617-43B7-954E-44CAA24D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501C2-0991-4B2A-B9CF-E4C6E91585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735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792B-9017-F244-AB23-1C297A0DF4D7}" type="datetime1">
              <a:rPr lang="en-US" smtClean="0"/>
              <a:t>11/29/24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63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01CE7-52D9-FA49-8B2C-C9FAA409A37D}" type="datetime1">
              <a:rPr lang="en-US" smtClean="0"/>
              <a:t>11/29/24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24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DD032-9E9B-FC46-9640-72D6BC71D1CA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11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E78E-B493-594D-9380-16701D04699B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80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976E-787C-D444-BC73-26CF7537DFA8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10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0E3D-008F-1A48-B753-A1FC6EFBA277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38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fld id="{B7974058-5965-7340-B678-E807A0301A43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D6B44-38E0-4EEC-97EB-1D99221099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959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481387" cy="2530200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57E2BD48-1D0B-4B6E-BE5E-1018EE45345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69227-012B-9F47-A2DC-76ACEF4E8D23}" type="datetime1">
              <a:rPr lang="en-US" smtClean="0"/>
              <a:t>11/29/24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899A4816-B219-4C27-BA0C-EA477E6E67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9CB98CD-C1C8-496B-A120-62CE65E952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1397-089F-4FCA-A957-E02CA0760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73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DAF4-4AD1-BF40-8DDB-0915461D6BDA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E2B8-45CA-9D47-A219-0C24A7B2F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14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ED7-242E-DE4E-B692-453E58ABD071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E2B8-45CA-9D47-A219-0C24A7B2F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3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A988B-746F-405E-B6EC-DA3AD3C9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9E836-85D0-4B36-9CEA-827C61A9FE3E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31096-3473-434D-8391-FCAD96689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C7596-BCD0-4690-9684-AF1BC95D7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311C6-617A-49DD-B2FA-8D827D7D04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037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DA52-5E49-634A-8C9A-F5592A7F91AA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E2B8-45CA-9D47-A219-0C24A7B2F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29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E8A3-AFFA-DE43-95CE-FC502019B80D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E2B8-45CA-9D47-A219-0C24A7B2F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27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55275-616A-6648-ABD2-AE0AC5FD4036}" type="datetime1">
              <a:rPr lang="en-US" smtClean="0"/>
              <a:t>11/29/24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E2B8-45CA-9D47-A219-0C24A7B2F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313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8A375-836F-484F-A5C3-3465BEBFE963}" type="datetime1">
              <a:rPr lang="en-US" smtClean="0"/>
              <a:t>11/29/24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E2B8-45CA-9D47-A219-0C24A7B2F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92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368-4FF1-8242-884B-DA82F1E9DE53}" type="datetime1">
              <a:rPr lang="en-US" smtClean="0"/>
              <a:t>11/29/24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E2B8-45CA-9D47-A219-0C24A7B2F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303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D456C-D5A9-1140-BA6E-420381BE7DAF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E2B8-45CA-9D47-A219-0C24A7B2F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33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51D7-E05E-CB47-B3A3-B1E157AF9EE0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E2B8-45CA-9D47-A219-0C24A7B2F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622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32B7-A7D7-6D4F-972C-C5E8252BB855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E2B8-45CA-9D47-A219-0C24A7B2F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173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B3B7-C335-E14D-822A-76FCED842B20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E2B8-45CA-9D47-A219-0C24A7B2F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96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fld id="{D9195B89-899D-D048-8527-795884D386A0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D6B44-38E0-4EEC-97EB-1D99221099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01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705477-442A-4374-9EA6-962BA49FF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A5A3A-D4C4-4BF0-8055-63B1972793F8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10530E-B870-4BB5-A569-A2C3DFDB7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3B1FB1-DE96-42E7-A6DC-464F5FD3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E1891-610E-42C4-9329-CE5021C9DF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8924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2CAC-92DB-417A-BBEB-8B9AFD204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7017BD-552E-4968-8931-3FB438EE9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63C8E-0489-40B5-8D6E-03D86AB6A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C4F92F-A5BE-5641-ACAD-44D1D5D4D602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DEEDF-773E-4740-BD58-7773EF0B4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DD6C-5B96-4BDA-BBA4-80C2D237B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E5EC86-B91C-478B-9EFB-412B287349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039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5BCEE-795F-47A4-935E-1F2115BAB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93041-92B9-4C9D-8A8D-3E330F8D4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214F2-97B5-4EF0-AFFC-2196439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371F9D-AD25-6B44-8C8C-B7694B457FF2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0D304-EA0E-4560-831A-2B62CD78E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5BB79-034A-404D-93FD-399BC5D05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178CB-C455-49D3-B6DF-3654F43855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35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669B7-66C6-4243-8693-3EC905808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78A66-C141-4EFE-974E-673C9E800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0908-19AD-40B2-B2EF-A4C3B6C1B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934C7F-2D1F-C746-8629-2C1A714EF14D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0CC54-800F-4569-9542-AB2FA367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60F7E-44EA-4242-A36E-5B132B12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ACC4F-7ADB-4A61-87E5-74D687ED41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630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E81EC-E1F5-4E5D-AF34-55A523A3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538C-5B12-4B21-A508-D706E7533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4DB80-093E-4692-8A5D-0BF2740B3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5DFC8-6911-4ACF-A2C6-5B28AE375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CE7F82-5D0B-9E48-B20E-35AED6957324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17758-D4D9-47EE-9312-C8897AB9A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BD6EA-0339-4D0A-8FE7-99029546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A10B1-ACCA-4EDE-8805-9AA722BFD2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21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164BF-65FE-4B62-984F-9C7A6260C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779E1-A9E7-4898-AA05-3763D86C7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B192B-AEC7-432A-B368-06BFB6EB4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1211C-1A15-471E-93A4-864CD52D06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C92EE6-AAD2-40C2-9AF4-E8CA9F3AEF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E375FD-5525-4C41-891E-A845F9036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D14E80-678A-184F-AA7A-F70AF3C916DB}" type="datetime1">
              <a:rPr lang="en-US" smtClean="0"/>
              <a:t>11/29/24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13D67E-6A45-4CCE-8B4F-040ADF261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E0CFE8-98A6-4519-ACCF-AE48876AA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1DDE7-8541-4F68-8506-33062EA283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95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85C9-140B-446E-B4F1-4D7AB4C57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C6CAD0-3A5E-40FE-AE0E-91F9F1AD6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221D9-271B-E542-A9C8-EF51DA0A01B8}" type="datetime1">
              <a:rPr lang="en-US" smtClean="0"/>
              <a:t>11/29/24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A608F-F113-493B-A36A-D79BE4C1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CBD6D0-B719-4B3F-8A5C-97046278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6CD97-A582-4935-B5BC-89688A3263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313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7F94D8-D87C-46CE-BCA3-3D0B04E96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C81F1C-4599-3F48-885F-DF750A9E7845}" type="datetime1">
              <a:rPr lang="en-US" smtClean="0"/>
              <a:t>11/29/24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CA7C5-A6C0-48B7-906F-493643B25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A102A-1E18-4BF8-900E-30501DD6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3D6EA-1BE0-4AE7-9A15-1A7E900003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83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81906-1E3E-43CB-BE6F-8B3D40F3E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140C8-7573-4F57-9EF4-1156A2A94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061F6-F687-4114-8B1E-3EDBF599A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3A910-9FB0-4BC0-A6D8-553B19C9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7F39A1-FA44-B34B-9453-8DD0071AD4FF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E753B-2706-4D1F-A5FB-53754218D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9AEDD-6ED2-4AD5-A1D7-5E4615FB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CBEC6-03B6-4013-A382-6584EF09F2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26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EC24E-9E31-43AA-8975-780BA068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F0F106-B252-4A8A-952B-E474CF66E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8577E-78C0-4BAB-AD79-EE5337870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38F3B-41E3-448A-851C-20ADBB91D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D7011C-289F-EF4E-9A68-9D17244CF568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5ABF5-D60D-43BB-94A3-A33FA159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D1C48-6792-4DAA-8E70-FC3BBA65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310DD-F70C-45DF-AC6E-181EB99A69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075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5012-C5E7-4BEF-B931-9F0CA2DB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51D34-961A-48A2-988A-F217BEAF9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71387-1940-4A9D-81C6-E6A51DF1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CD190E-20FC-604C-9A5C-BBE10527E2E9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EB258-F12E-406F-ABE6-9ACB9C8DD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6FC37-E9C3-4A77-BE63-8F9FBD48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7AEAF-121D-4076-A055-95DC0CBD24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7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08A5E33-B805-486A-B53E-DCF92FDE1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80DEC-F65D-490A-A28A-917C14D0BE42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17581CB-A5E5-4BFE-A016-684256D36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260C60-9BE0-4938-A68A-27990CE3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87F2B-E221-4C75-8252-ADBF47C23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5877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64438-9AAB-4D93-A24B-DC2C500C1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BEE91-6E5E-4388-AF3D-6489716B9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8A556-75F2-435D-BA07-A2D699BD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EE8F46-17A8-2D4C-80DA-8A09FB1D1AC4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770FF-BE02-446B-B830-7BD7153DE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FFA4B-0DD5-4E36-BE33-9D53D6B3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05D714-C6E0-4A62-AA25-184AB25AB3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380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481387" cy="2530200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57E2BD48-1D0B-4B6E-BE5E-1018EE45345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59873-9B76-594B-88B4-0F08FEAD3E1F}" type="datetime1">
              <a:rPr lang="en-US" smtClean="0"/>
              <a:t>11/29/24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899A4816-B219-4C27-BA0C-EA477E6E67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9CB98CD-C1C8-496B-A120-62CE65E952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1397-089F-4FCA-A957-E02CA0760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42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0B31A2F-81C3-4808-B65D-BF83F84BC2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83600-0986-2142-B77B-97BE2422CE1D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11/29/24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C712AB1-2016-4296-A841-71B6994FF3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B257487-DCAD-456E-B3E3-13DDF2C5B8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BC573-84C8-44F5-B921-C2C28E399927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5469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8187-4C2D-4B62-AC77-36C326F5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09B43-168A-2741-942B-1A82A8C9B9AE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7160D-70D3-4574-9782-3EE2B1DAF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A5496-A9E0-47A5-8971-4312FC7F4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D5C8A-295C-4293-B028-5410404BB7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7097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454BA-91ED-4BF8-8A3E-B5B06593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497C6-8DCA-2545-A9CB-56CA36B4915B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01C12-19FF-4E82-8E6E-7A4D909B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CD165-5804-41A3-9E63-F96FF345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A8B58-D39E-4D88-B314-1CEF10B989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8793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CB580-9964-42D8-ACC7-DF13DA01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BDAE9-8390-F44B-98FA-D8E2A33B9EAA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01399-4B46-418B-99AC-3BAD9709A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B97E3-DB25-49E1-B38A-27BAD8BA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068BA-A828-47A2-8F9C-847453A5B9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8878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C5BDD3-38D3-46C0-8ED2-ED5EDA88A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7B0FE-E006-EF44-993C-BDBB98FEF576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FC92F-7C9F-4CB0-A9D7-124E7B7EF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8D4E0F-6D5A-4C01-B0E9-CAFD10B91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A4E6C-D375-425F-B25A-101608B62C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6221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71E8EB0-2FAC-4D61-888F-952EC4B9E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2D54B-CDCF-3343-86AB-D6702BECCDBF}" type="datetime1">
              <a:rPr lang="en-US" smtClean="0"/>
              <a:t>11/29/24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54121D-00C9-42A4-94C5-E9B5E3830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9B7AFF-F5A6-4C55-B6EB-B5BACDC00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CD892-984F-4665-BC1B-57BDC7D941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7869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931A08-2751-44DD-B0CA-36100305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5429-F885-494E-B034-5D8CDED04662}" type="datetime1">
              <a:rPr lang="en-US" smtClean="0"/>
              <a:t>11/29/24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E78F99-6EDA-444E-B4B2-42EF20DB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2D7CE2-E064-496F-9EA6-4CA48262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F9A71-927B-48FC-A853-57BABE4280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1320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DD7502-84CE-4FCE-8BA6-A2CA9F397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555E3-EE8D-3D49-8C7C-D4BB239BC1A3}" type="datetime1">
              <a:rPr lang="en-US" smtClean="0"/>
              <a:t>11/29/24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C8A90C-7D63-427E-9662-C2C51E488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054CED-D7A1-48BA-B286-4047DAD5B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AE96-B460-4BCC-8AC3-2C12436DF6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71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2A5AC67-82B4-4149-8DA2-6021C412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913D8-9566-496A-AE9E-6F5998C5FC15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675B9D-E757-4B94-904D-C14CB9FA8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407588-3CEC-4A0B-A671-13A47F76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01647-ED76-41CD-BB30-9A1A210E0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217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ACB1DFE-9179-46CB-96E4-9EF65136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7EC4C-01AB-3B4F-8087-4BFCC0B1CD7E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10E733-6A63-4477-B33C-730D8829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2E1F50-E0EE-467D-9654-403606AFF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98BEF-DB2D-42AC-B59A-913F69CEE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5073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098B96-16FE-4BE0-AADF-9BA8569A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D681E-0261-EB46-A0E5-2457BED8D79D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B76914-D04F-47AB-868F-2AAB9198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D2DF13-A956-4D52-AE61-DB53AD11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E8C3F-928F-4AC0-B87A-7398E70191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2108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97ED6-DBAD-42FF-8C69-91CFC58F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10F3E-72CB-E142-9F4B-3CEC668E10F3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27D26-9C34-4E1E-B0B2-61C3464B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9B79-0A24-4E55-9CA9-922167E2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EF445-02F3-4CB0-9292-738E159F39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5602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33660-1924-4AFB-A409-E31D0EA4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D8660-D9AB-3645-94F4-77E70439BE4A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F12CD-7BCD-4446-B2B0-BB1E6851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B02E0-5474-4EDC-A4D9-D639CECE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C5614-8372-4576-87A6-08E2243D3E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0555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7DA64-ECBB-4CEF-9B57-11E371964B63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61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D3F0-8661-43CC-82F9-1AF0AFE6D752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622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78397-38B4-4F1F-B544-730B4AD50563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203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FD42-6B26-42EE-B528-46E97F8EDA8D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017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12C1-AC41-4734-9478-AE46A2744CB7}" type="datetime1">
              <a:rPr lang="en-US" smtClean="0"/>
              <a:t>11/29/24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126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5CEF6-1F2F-4E49-828F-40FF8046D737}" type="datetime1">
              <a:rPr lang="en-US" smtClean="0"/>
              <a:t>11/29/24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5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F8E0C51-B839-4E05-BB99-99549FFB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C6ADA-590D-4258-9F0A-861A64B5E4A9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48CF717-6345-4A74-8144-D2FE9AA8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3A9C0A-E564-4135-854D-CEA80E01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6D329-8751-4293-AF56-C2505A81F0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1862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7B1A-3ACF-4868-98EA-AE288E2B5E3E}" type="datetime1">
              <a:rPr lang="en-US" smtClean="0"/>
              <a:t>11/29/24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567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5809-AD94-4FAA-AEB2-D2FD7F466F82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603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15F0F-AF07-434B-8AAF-E2AC6B50CC82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055659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753BC-FE88-4AF0-9767-2A0DA4281B13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004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B24F-41CB-4343-881B-4DF2CE04CC99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571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24CE-B0A4-44AE-9202-BC36F2CA14A5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6861-D1B6-47C3-B54C-472CDB3AC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456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24CE-B0A4-44AE-9202-BC36F2CA14A5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6861-D1B6-47C3-B54C-472CDB3AC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447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24CE-B0A4-44AE-9202-BC36F2CA14A5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6861-D1B6-47C3-B54C-472CDB3AC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538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24CE-B0A4-44AE-9202-BC36F2CA14A5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6861-D1B6-47C3-B54C-472CDB3AC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804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24CE-B0A4-44AE-9202-BC36F2CA14A5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6861-D1B6-47C3-B54C-472CDB3AC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22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53AC5C-37DC-4665-B3B5-52C820281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783AC-E459-4ADB-A310-F747BDC012FD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073BFC-0337-43A9-B7D2-9D2ECD350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0ABFB2-3B77-4990-ABAD-C1A75040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35912-BED0-4058-807F-1668D4C6ED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4014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24CE-B0A4-44AE-9202-BC36F2CA14A5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6861-D1B6-47C3-B54C-472CDB3AC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389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24CE-B0A4-44AE-9202-BC36F2CA14A5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6861-D1B6-47C3-B54C-472CDB3AC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147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24CE-B0A4-44AE-9202-BC36F2CA14A5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6861-D1B6-47C3-B54C-472CDB3AC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193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24CE-B0A4-44AE-9202-BC36F2CA14A5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6861-D1B6-47C3-B54C-472CDB3AC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592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24CE-B0A4-44AE-9202-BC36F2CA14A5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6861-D1B6-47C3-B54C-472CDB3AC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931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24CE-B0A4-44AE-9202-BC36F2CA14A5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6861-D1B6-47C3-B54C-472CDB3AC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023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33839-68FC-41E2-8AC2-0D7557E81B58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133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B7F6-9887-421A-8F62-67367823F0F9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39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607F5-252C-48C0-985E-BD506F74C2C8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A40A-F21B-4F0C-A353-62A0DCB123DF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1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38DD39-E117-4D3D-B303-23D5951ED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18D69-304C-4092-8D38-455DACDDEBD2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08218E-95B1-40C0-B46D-0B6939FDA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B5C87F-6C5E-4740-9A77-267DE8219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41AF8-2099-48A1-B1A6-2156104F76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3084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4398-7D2B-450D-B367-D4EC6C796871}" type="datetime1">
              <a:rPr lang="en-US" smtClean="0"/>
              <a:t>11/29/24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325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5677-06AF-49A8-81F1-ED43BFC7A7BD}" type="datetime1">
              <a:rPr lang="en-US" smtClean="0"/>
              <a:t>11/29/24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054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27BD-7777-4C64-B2D5-4E8BAFDDEE87}" type="datetime1">
              <a:rPr lang="en-US" smtClean="0"/>
              <a:t>11/29/24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493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6C96-1269-4582-87A8-E9A87E213143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831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7DCE3-F4FE-49B3-BFC5-40644BA09886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00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1C20-81A1-4582-AE70-DCB0B7622A6C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691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5A18-0A21-461E-99A9-DDBD6492FDC7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551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fld id="{365429E8-F974-4C01-A4E1-28473835331C}" type="datetime1">
              <a:rPr lang="en-US" smtClean="0"/>
              <a:t>11/29/24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D6B44-38E0-4EEC-97EB-1D99221099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5584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481387" cy="2530200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57E2BD48-1D0B-4B6E-BE5E-1018EE45345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15F0F-AF07-434B-8AAF-E2AC6B50CC82}" type="datetime1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899A4816-B219-4C27-BA0C-EA477E6E67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9CB98CD-C1C8-496B-A120-62CE65E952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1397-089F-4FCA-A957-E02CA0760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28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8187-4C2D-4B62-AC77-36C326F5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4CFE0-3FFA-4D0C-8DED-2D92304D4B49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7160D-70D3-4574-9782-3EE2B1DAF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A5496-A9E0-47A5-8971-4312FC7F4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D5C8A-295C-4293-B028-5410404BB7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56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D72FEB7-6EE0-4225-9090-7B9D39C857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C4D85FD-E7C9-4248-86F6-8A71BF4269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A4761-52BC-48AF-9D4E-3F805D0E9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88F4A7-6369-4A40-9743-5C9F33FFE404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A5171-8916-4550-A96D-0746F87AD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F5638-001B-45B4-8CEA-1DFF0FD33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92D6B79-DBEA-47FE-955B-89D1BE5629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94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E2F76-E478-3245-9A28-3765A367DC28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8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89AF8-8E82-AB44-AEED-0EC6D86CD548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AE2B8-45CA-9D47-A219-0C24A7B2F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2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94DFFE-A120-4A7C-805B-42BAAF993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3DD6E-9FDF-481D-82E3-F90F70356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81E6B-EC9D-47F9-BC51-DEF9872CA3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B015F3-7AE9-0D48-89C3-E88EBA4DE72F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9A03D-60F8-47DD-9302-8D38DF5FA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E2092-DEFF-4C9F-B34B-26E776BDF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396D59-C024-4F45-B6A1-5B7C55D009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94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B61035A-90F8-4ECC-B0E5-D6D94DA7B7F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19493BE-B553-428A-A3F2-34D4B3AB71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4DFAC-703C-48F9-AC1D-9BA5D29B6B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B6BB39-49CD-354C-8449-BA921ACB6CE3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578-943D-4264-A20F-1170B4E55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E90E4-FFF8-4286-B003-6FD6B8F3B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C396D59-C024-4F45-B6A1-5B7C55D009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27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889FF686-78EA-4FEC-A0D2-E0083105298A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56881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D24CE-B0A4-44AE-9202-BC36F2CA14A5}" type="datetimeFigureOut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6861-D1B6-47C3-B54C-472CDB3AC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650C9-3E54-4FF3-AF69-49A812EE42A0}" type="datetime1">
              <a:rPr lang="en-US" smtClean="0"/>
              <a:t>11/29/24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C4C4D-D3F7-42A4-98DF-BEFA63E3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7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B61035A-90F8-4ECC-B0E5-D6D94DA7B7F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19493BE-B553-428A-A3F2-34D4B3AB71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4DFAC-703C-48F9-AC1D-9BA5D29B6B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9FA7D2-EB47-4FD6-A150-AF4DD13FD255}" type="datetimeFigureOut">
              <a:rPr lang="en-US"/>
              <a:pPr>
                <a:defRPr/>
              </a:pPr>
              <a:t>11/29/24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578-943D-4264-A20F-1170B4E55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E90E4-FFF8-4286-B003-6FD6B8F3B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C396D59-C024-4F45-B6A1-5B7C55D009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95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4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jpeg"/><Relationship Id="rId3" Type="http://schemas.openxmlformats.org/officeDocument/2006/relationships/hyperlink" Target="https://sites.nd.edu/darcianarvaez/" TargetMode="External"/><Relationship Id="rId7" Type="http://schemas.microsoft.com/office/2007/relationships/hdphoto" Target="../media/hdphoto1.wdp"/><Relationship Id="rId12" Type="http://schemas.openxmlformats.org/officeDocument/2006/relationships/hyperlink" Target="https://www.amazon.com/Neurobiology-Development-Human-Morality-Interpersonal/dp/0393706559/ref=sr_1_6?keywords=Darcia+Narvaez+PhD&amp;qid=1698860272&amp;s=audible&amp;sr=1-6-catcorr" TargetMode="External"/><Relationship Id="rId2" Type="http://schemas.openxmlformats.org/officeDocument/2006/relationships/hyperlink" Target="mailto:dnarvaez@nd.edu" TargetMode="Externa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1.png"/><Relationship Id="rId11" Type="http://schemas.openxmlformats.org/officeDocument/2006/relationships/hyperlink" Target="https://www.amazon.com/Evolved-Nest-Children-Connected-Communities/dp/B0BGM9QDFB/?_encoding=UTF8&amp;pd_rd_w=qbXuK&amp;content-id=amzn1.sym.579192ca-1482-4409-abe7-9e14f17ac827&amp;pf_rd_p=579192ca-1482-4409-abe7-9e14f17ac827&amp;pf_rd_r=132-4870012-3241945&amp;pd_rd_wg=ZztxV&amp;pd_rd_r=6b45abca-79a3-41d0-ac7e-2efa9d38a8c6&amp;ref_=aufs_ap_sc_dsk" TargetMode="External"/><Relationship Id="rId5" Type="http://schemas.openxmlformats.org/officeDocument/2006/relationships/image" Target="../media/image20.png"/><Relationship Id="rId10" Type="http://schemas.openxmlformats.org/officeDocument/2006/relationships/hyperlink" Target="https://www.amazon.com/Restoring-Kinship-Worldview-Indigenous-Rebalancing-ebook/dp/B09986QHZK" TargetMode="External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reakingthecyclefilm.org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diagramColors" Target="../diagrams/colors2.xml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8.svg"/><Relationship Id="rId5" Type="http://schemas.openxmlformats.org/officeDocument/2006/relationships/diagramLayout" Target="../diagrams/layout2.xml"/><Relationship Id="rId10" Type="http://schemas.openxmlformats.org/officeDocument/2006/relationships/image" Target="../media/image7.png"/><Relationship Id="rId4" Type="http://schemas.openxmlformats.org/officeDocument/2006/relationships/diagramData" Target="../diagrams/data2.xml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59693-19A2-49EA-B231-4EC32A1FAD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" b="298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3467C-C905-4D1A-81D4-FBC17935A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8598" y="3349375"/>
            <a:ext cx="9561195" cy="1988440"/>
          </a:xfrm>
          <a:solidFill>
            <a:schemeClr val="accent3">
              <a:lumMod val="75000"/>
            </a:schemeClr>
          </a:solidFill>
          <a:effectLst>
            <a:softEdge rad="12700"/>
          </a:effectLst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The Evolved Nest: </a:t>
            </a:r>
            <a:b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The Maternal Gift Economy for All</a:t>
            </a:r>
            <a:endParaRPr lang="en-US" sz="4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ABE7E0-FCC8-44EE-B108-D7EC6EC23B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9539" y="6084350"/>
            <a:ext cx="9363075" cy="773650"/>
          </a:xfrm>
          <a:solidFill>
            <a:srgbClr val="CAF78D"/>
          </a:solidFill>
          <a:effectLst>
            <a:softEdge rad="12700"/>
          </a:effectLst>
        </p:spPr>
        <p:txBody>
          <a:bodyPr>
            <a:noAutofit/>
          </a:bodyPr>
          <a:lstStyle/>
          <a:p>
            <a:r>
              <a:rPr lang="en-US" sz="2000" b="1" i="1" dirty="0">
                <a:solidFill>
                  <a:schemeClr val="tx1"/>
                </a:solidFill>
              </a:rPr>
              <a:t>Darcia Narvaez, PhD, University of Notre Dame, </a:t>
            </a:r>
            <a:r>
              <a:rPr lang="en-US" sz="2000" i="1" dirty="0">
                <a:solidFill>
                  <a:schemeClr val="tx1"/>
                </a:solidFill>
              </a:rPr>
              <a:t>dnarvaez@nd.edu</a:t>
            </a:r>
          </a:p>
          <a:p>
            <a:r>
              <a:rPr lang="en-US" sz="2000" dirty="0">
                <a:solidFill>
                  <a:schemeClr val="tx1"/>
                </a:solidFill>
              </a:rPr>
              <a:t>EvolvedNest.org, KindredMedia.org</a:t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12C4F-17D4-4546-8AFD-0B9F8B7CE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3675" y="641449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53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3"/>
          <p:cNvSpPr>
            <a:spLocks noGrp="1"/>
          </p:cNvSpPr>
          <p:nvPr>
            <p:ph type="title"/>
          </p:nvPr>
        </p:nvSpPr>
        <p:spPr>
          <a:xfrm>
            <a:off x="381000" y="148458"/>
            <a:ext cx="8137263" cy="1054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dirty="0">
                <a:ea typeface="ＭＳ Ｐゴシック" pitchFamily="34" charset="-128"/>
              </a:rPr>
              <a:t>Cycle of Competitive Detachment:</a:t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>
                <a:ea typeface="ＭＳ Ｐゴシック" pitchFamily="34" charset="-128"/>
              </a:rPr>
              <a:t> The Trauma-Inducing Pathway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0" y="1450614"/>
          <a:ext cx="9144000" cy="5331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7">
            <a:extLst>
              <a:ext uri="{FF2B5EF4-FFF2-40B4-BE49-F238E27FC236}">
                <a16:creationId xmlns:a16="http://schemas.microsoft.com/office/drawing/2014/main" id="{709A8777-879E-4873-99DA-D5ACAFC72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729" y="6302362"/>
            <a:ext cx="153815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Narvaez, 2014 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63F57A0-98CE-4790-A76C-B4A84BA18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633" y="1737958"/>
            <a:ext cx="2253909" cy="10542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Extreme social poverty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91101268-0B5D-FF79-87C4-6525C6FE0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951" y="5111329"/>
            <a:ext cx="2537275" cy="7940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Plants feelings of scarcity, insecurity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8F1DEA77-8CE0-CD8F-BDED-9497DD430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07386"/>
            <a:ext cx="2253878" cy="7940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Traumatized &amp; Threat reactive 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1CB1900C-58FE-5D5E-855D-4B26A9B1F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737958"/>
            <a:ext cx="1859280" cy="11610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Exclusionary morality: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Us vs. Them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F379EE-F33B-6CCF-BE63-73020C4F7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AC4C4D-D3F7-42A4-98DF-BEFA63E3AB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587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696F2-9D13-4389-83A4-A140FEAB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6" y="136525"/>
            <a:ext cx="9144000" cy="1009650"/>
          </a:xfrm>
        </p:spPr>
        <p:txBody>
          <a:bodyPr>
            <a:noAutofit/>
          </a:bodyPr>
          <a:lstStyle/>
          <a:p>
            <a:pPr algn="l"/>
            <a:r>
              <a:rPr lang="en-US" sz="3800" b="1" dirty="0">
                <a:latin typeface="Times" panose="02020603050405020304" pitchFamily="18" charset="0"/>
                <a:cs typeface="Times" panose="02020603050405020304" pitchFamily="18" charset="0"/>
              </a:rPr>
              <a:t>Humanity’s Wellness-Promoting Pathway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3E735CA-E874-4C3E-AAC2-9530A4054C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8626" y="914399"/>
          <a:ext cx="8496300" cy="585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17">
            <a:extLst>
              <a:ext uri="{FF2B5EF4-FFF2-40B4-BE49-F238E27FC236}">
                <a16:creationId xmlns:a16="http://schemas.microsoft.com/office/drawing/2014/main" id="{8A5ADF4A-1207-4E12-9E80-841EB3657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9997" y="6385023"/>
            <a:ext cx="24967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Narvaez, 2014, 2016,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CAAAE-911E-6AB1-BD1C-7A847C00A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1" y="5420381"/>
            <a:ext cx="41171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Maintains connectedness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5EB281-B4E1-CB0B-3AC7-ACFF55696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6" y="1508550"/>
            <a:ext cx="47625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Child wellbeing is central concern and sacred responsibility.</a:t>
            </a:r>
          </a:p>
        </p:txBody>
      </p:sp>
    </p:spTree>
    <p:extLst>
      <p:ext uri="{BB962C8B-B14F-4D97-AF65-F5344CB8AC3E}">
        <p14:creationId xmlns:p14="http://schemas.microsoft.com/office/powerpoint/2010/main" val="1013403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5192"/>
            <a:ext cx="7467600" cy="69335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Nestedness or Unnestedness:?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Contrasting Worldviews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 rot="5400000">
            <a:off x="6684558" y="4256195"/>
            <a:ext cx="3505202" cy="695110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en-US" sz="7400" b="1" dirty="0">
                <a:solidFill>
                  <a:srgbClr val="7030A0"/>
                </a:solidFill>
              </a:rPr>
              <a:t>DOMINANT CULTURE</a:t>
            </a:r>
            <a:endParaRPr lang="en-US" sz="4400" b="1" dirty="0">
              <a:solidFill>
                <a:srgbClr val="7030A0"/>
              </a:solidFill>
            </a:endParaRP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 from 17</a:t>
            </a:r>
            <a:r>
              <a:rPr lang="en-US" sz="4400" b="1" baseline="30000" dirty="0">
                <a:solidFill>
                  <a:srgbClr val="7030A0"/>
                </a:solidFill>
              </a:rPr>
              <a:t>th</a:t>
            </a:r>
            <a:r>
              <a:rPr lang="en-US" sz="4400" b="1" dirty="0">
                <a:solidFill>
                  <a:srgbClr val="7030A0"/>
                </a:solidFill>
              </a:rPr>
              <a:t> century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 rot="16200000">
            <a:off x="-813598" y="4254170"/>
            <a:ext cx="3276602" cy="479822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INDIGENOUS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 (our baseline)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1074856" y="3096970"/>
            <a:ext cx="3706694" cy="303133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 Narrow" panose="020B0606020202030204" pitchFamily="34" charset="0"/>
              </a:rPr>
              <a:t>Spirit pervades all things</a:t>
            </a:r>
          </a:p>
          <a:p>
            <a:r>
              <a:rPr lang="en-US" sz="1600" dirty="0">
                <a:solidFill>
                  <a:srgbClr val="00B050"/>
                </a:solidFill>
                <a:latin typeface="Arial Narrow" panose="020B0606020202030204" pitchFamily="34" charset="0"/>
              </a:rPr>
              <a:t>Mutual relatedness/interdependence with All</a:t>
            </a:r>
          </a:p>
          <a:p>
            <a:r>
              <a:rPr lang="en-US" sz="2000" dirty="0">
                <a:solidFill>
                  <a:srgbClr val="00B050"/>
                </a:solidFill>
                <a:latin typeface="Arial Narrow" panose="020B0606020202030204" pitchFamily="34" charset="0"/>
              </a:rPr>
              <a:t>Humans are the younger siblings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B050"/>
                </a:solidFill>
                <a:latin typeface="Arial Narrow" panose="020B0606020202030204" pitchFamily="34" charset="0"/>
              </a:rPr>
              <a:t>KNOWHOW CHARACTERISTICS</a:t>
            </a:r>
          </a:p>
          <a:p>
            <a:r>
              <a:rPr lang="en-US" sz="2000" dirty="0">
                <a:solidFill>
                  <a:srgbClr val="00B050"/>
                </a:solidFill>
                <a:latin typeface="Arial Narrow" panose="020B0606020202030204" pitchFamily="34" charset="0"/>
              </a:rPr>
              <a:t>Relational IQ</a:t>
            </a:r>
          </a:p>
          <a:p>
            <a:r>
              <a:rPr lang="en-US" sz="2000" dirty="0" err="1">
                <a:solidFill>
                  <a:srgbClr val="00B050"/>
                </a:solidFill>
                <a:latin typeface="Arial Narrow" panose="020B0606020202030204" pitchFamily="34" charset="0"/>
              </a:rPr>
              <a:t>Placefulness</a:t>
            </a:r>
            <a:r>
              <a:rPr lang="en-US" sz="2000" dirty="0">
                <a:solidFill>
                  <a:srgbClr val="00B050"/>
                </a:solidFill>
                <a:latin typeface="Arial Narrow" panose="020B0606020202030204" pitchFamily="34" charset="0"/>
              </a:rPr>
              <a:t> (at home)</a:t>
            </a:r>
          </a:p>
          <a:p>
            <a:r>
              <a:rPr lang="en-US" sz="2000" dirty="0">
                <a:solidFill>
                  <a:srgbClr val="00B050"/>
                </a:solidFill>
                <a:latin typeface="Arial Narrow" panose="020B0606020202030204" pitchFamily="34" charset="0"/>
              </a:rPr>
              <a:t>Fit in with local landscape &amp; </a:t>
            </a:r>
            <a:r>
              <a:rPr lang="en-US" sz="2000" dirty="0" err="1">
                <a:solidFill>
                  <a:srgbClr val="00B050"/>
                </a:solidFill>
                <a:latin typeface="Arial Narrow" panose="020B0606020202030204" pitchFamily="34" charset="0"/>
              </a:rPr>
              <a:t>biocommunity</a:t>
            </a:r>
            <a:r>
              <a:rPr lang="en-US" sz="2000" dirty="0">
                <a:solidFill>
                  <a:srgbClr val="00B050"/>
                </a:solidFill>
                <a:latin typeface="Arial Narrow" panose="020B0606020202030204" pitchFamily="34" charset="0"/>
              </a:rPr>
              <a:t> as partner</a:t>
            </a:r>
          </a:p>
          <a:p>
            <a:r>
              <a:rPr lang="en-US" sz="2000" dirty="0">
                <a:solidFill>
                  <a:srgbClr val="00B050"/>
                </a:solidFill>
                <a:latin typeface="Arial Narrow" panose="020B0606020202030204" pitchFamily="34" charset="0"/>
              </a:rPr>
              <a:t>Share with human, non-human</a:t>
            </a:r>
          </a:p>
          <a:p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4714874" y="3096970"/>
            <a:ext cx="3438525" cy="37610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Only humans have spirit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Only humans matter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Humans are the pinnacle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97D"/>
              </a:buClr>
              <a:buSzTx/>
              <a:buFont typeface="Wingdings 2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KNOWHOW CHARACTERISTICS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Intellectual IQ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Restlessness (“homeless”)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Dominate Nature &amp; conform landscapes to abstract ideals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Grab/Hoard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resources for (some) humans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97D"/>
              </a:buClr>
              <a:buSzTx/>
              <a:buFont typeface="Wingdings 2" charset="2"/>
              <a:buChar char="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595034" y="1307065"/>
            <a:ext cx="7886700" cy="212193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b="0" dirty="0">
                <a:solidFill>
                  <a:srgbClr val="00B050"/>
                </a:solidFill>
              </a:rPr>
              <a:t>“Unified, sacred and moral cosmos”</a:t>
            </a:r>
          </a:p>
          <a:p>
            <a:pPr algn="ctr">
              <a:lnSpc>
                <a:spcPct val="100000"/>
              </a:lnSpc>
            </a:pPr>
            <a:r>
              <a:rPr lang="en-US" b="0" dirty="0">
                <a:solidFill>
                  <a:srgbClr val="7030A0"/>
                </a:solidFill>
              </a:rPr>
              <a:t>or “Fragmented, disenchanted, amoral cosmos”</a:t>
            </a:r>
          </a:p>
          <a:p>
            <a:pPr algn="ctr"/>
            <a:r>
              <a:rPr lang="en-US" sz="1500" b="0" i="1" dirty="0"/>
              <a:t>	</a:t>
            </a:r>
            <a:r>
              <a:rPr lang="en-US" sz="1050" b="0" i="1" dirty="0"/>
              <a:t>Robert Redfield, The Primitive World and its Transformation</a:t>
            </a:r>
          </a:p>
          <a:p>
            <a:pPr algn="ctr"/>
            <a:r>
              <a:rPr lang="en-US" sz="1050" b="0" i="1" dirty="0"/>
              <a:t>Four Arrows, </a:t>
            </a:r>
            <a:r>
              <a:rPr lang="en-US" sz="1050" b="0" i="1" u="sng" dirty="0"/>
              <a:t>Point of Departure </a:t>
            </a:r>
            <a:r>
              <a:rPr lang="en-US" sz="1050" b="0" i="1" dirty="0"/>
              <a:t>(2016); Four Arrows &amp; D. Narvaez , “Reclaiming our Indigenous Worldview” (2016)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5ECEAD-9386-4463-B772-9B2CBBED7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AC4C4D-D3F7-42A4-98DF-BEFA63E3AB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241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887ED-F55C-739B-1621-029984C601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B1C5E8-4B5F-691E-A3A2-CD968E0CEC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ADEB2-F1E2-007C-DFD5-A74D420C29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069FDF-4AA7-48CD-8F02-6833BE22538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2954E-0185-6661-3121-DF88FA527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198" y="1244184"/>
            <a:ext cx="9672404" cy="5801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7613B7-B355-FEBA-4B55-C11AEFC24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775"/>
            <a:ext cx="9143999" cy="1576388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7200" b="1" dirty="0" err="1">
                <a:latin typeface="+mn-lt"/>
              </a:rPr>
              <a:t>WorldviewLiteracy.org</a:t>
            </a:r>
            <a:endParaRPr lang="en-US" sz="7200" b="1" dirty="0"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3C317F-0A76-B117-3F3D-70B80944D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6861-D1B6-47C3-B54C-472CDB3ACE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84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ord 32">
            <a:extLst>
              <a:ext uri="{FF2B5EF4-FFF2-40B4-BE49-F238E27FC236}">
                <a16:creationId xmlns:a16="http://schemas.microsoft.com/office/drawing/2014/main" id="{032E848F-1612-742A-B222-5A218FBAB750}"/>
              </a:ext>
            </a:extLst>
          </p:cNvPr>
          <p:cNvSpPr/>
          <p:nvPr/>
        </p:nvSpPr>
        <p:spPr>
          <a:xfrm rot="6676140">
            <a:off x="2633413" y="3861472"/>
            <a:ext cx="3332551" cy="4402781"/>
          </a:xfrm>
          <a:prstGeom prst="chord">
            <a:avLst/>
          </a:prstGeom>
          <a:blipFill>
            <a:blip r:embed="rId2">
              <a:alphaModFix amt="60000"/>
            </a:blip>
            <a:tile tx="0" ty="0" sx="100000" sy="100000" flip="none" algn="tl"/>
          </a:blip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5566DC3B-551C-CE2D-C5F3-77C4837930B3}"/>
              </a:ext>
            </a:extLst>
          </p:cNvPr>
          <p:cNvSpPr/>
          <p:nvPr/>
        </p:nvSpPr>
        <p:spPr>
          <a:xfrm>
            <a:off x="0" y="4290044"/>
            <a:ext cx="9144000" cy="1765772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hord 38">
            <a:extLst>
              <a:ext uri="{FF2B5EF4-FFF2-40B4-BE49-F238E27FC236}">
                <a16:creationId xmlns:a16="http://schemas.microsoft.com/office/drawing/2014/main" id="{828B9CBC-5893-63C9-5240-EF0E357FB442}"/>
              </a:ext>
            </a:extLst>
          </p:cNvPr>
          <p:cNvSpPr/>
          <p:nvPr/>
        </p:nvSpPr>
        <p:spPr>
          <a:xfrm rot="17554566">
            <a:off x="2409113" y="-1577556"/>
            <a:ext cx="4043984" cy="4419610"/>
          </a:xfrm>
          <a:prstGeom prst="chord">
            <a:avLst/>
          </a:prstGeom>
          <a:blipFill dpi="0" rotWithShape="1">
            <a:blip r:embed="rId3">
              <a:alphaModFix amt="91000"/>
            </a:blip>
            <a:srcRect/>
            <a:tile tx="0" ty="0" sx="100000" sy="100000" flip="none" algn="tl"/>
          </a:blip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04973" y="1026749"/>
          <a:ext cx="5353049" cy="3798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1B40450-EB23-839C-10D0-2B011D78168D}"/>
              </a:ext>
            </a:extLst>
          </p:cNvPr>
          <p:cNvSpPr txBox="1"/>
          <p:nvPr/>
        </p:nvSpPr>
        <p:spPr>
          <a:xfrm>
            <a:off x="1643803" y="5181167"/>
            <a:ext cx="5311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INTERGENERATIONAL Nestedness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1320CB-CFFB-7289-8E31-9096CF88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380" y="355104"/>
            <a:ext cx="2065516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Nestedness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 in universe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0357AA3-2E02-CA3A-8927-B3137BB2FF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8454" y="3265283"/>
            <a:ext cx="1630559" cy="1684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Arrow: Left-Right 28">
            <a:extLst>
              <a:ext uri="{FF2B5EF4-FFF2-40B4-BE49-F238E27FC236}">
                <a16:creationId xmlns:a16="http://schemas.microsoft.com/office/drawing/2014/main" id="{CEC57EA6-769C-97C1-BEF0-2CC545B3EE9E}"/>
              </a:ext>
            </a:extLst>
          </p:cNvPr>
          <p:cNvSpPr/>
          <p:nvPr/>
        </p:nvSpPr>
        <p:spPr>
          <a:xfrm rot="5400000">
            <a:off x="4114801" y="2886077"/>
            <a:ext cx="6857998" cy="1085850"/>
          </a:xfrm>
          <a:prstGeom prst="leftRightArrow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DDEBA8BD-4DD3-01C8-5FB4-E1EBA7F92B17}"/>
              </a:ext>
            </a:extLst>
          </p:cNvPr>
          <p:cNvSpPr/>
          <p:nvPr/>
        </p:nvSpPr>
        <p:spPr>
          <a:xfrm>
            <a:off x="2866020" y="5729894"/>
            <a:ext cx="827029" cy="1122723"/>
          </a:xfrm>
          <a:prstGeom prst="curv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8F0648-A420-201D-0DCE-C74FC0CD0C3F}"/>
              </a:ext>
            </a:extLst>
          </p:cNvPr>
          <p:cNvSpPr txBox="1"/>
          <p:nvPr/>
        </p:nvSpPr>
        <p:spPr>
          <a:xfrm rot="5400000">
            <a:off x="5933489" y="3307218"/>
            <a:ext cx="32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COSMIC Nestedness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8FDE1B-FBD1-031C-51AC-AE38FFF4C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6" y="2948224"/>
            <a:ext cx="199072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COMMUNAL Nestedness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9F94C6-B093-4289-A846-403EE8293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2933" y="768380"/>
            <a:ext cx="286602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DEEP NESTEDNESS: </a:t>
            </a:r>
            <a:r>
              <a:rPr kumimoji="0" lang="en-US" alt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Communal &amp; Cosmic &amp; Intergenerational Nestedness </a:t>
            </a: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B6448EA8-BD6B-4979-776C-80694E3D100A}"/>
              </a:ext>
            </a:extLst>
          </p:cNvPr>
          <p:cNvSpPr/>
          <p:nvPr/>
        </p:nvSpPr>
        <p:spPr>
          <a:xfrm flipH="1" flipV="1">
            <a:off x="5515503" y="5649282"/>
            <a:ext cx="801208" cy="1122724"/>
          </a:xfrm>
          <a:prstGeom prst="curv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ED466F-A282-FAC5-959A-FC35920BD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4812" y="6095101"/>
            <a:ext cx="2074376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Follow the c</a:t>
            </a:r>
            <a:r>
              <a:rPr kumimoji="0" lang="en-US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ycles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 of Life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40CFE6-8997-389B-60FB-5CF821C21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40" y="6055816"/>
            <a:ext cx="1681155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Earth Nestedness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247BF-721A-BDEA-476A-9B6E5C6F1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76" y="4929654"/>
            <a:ext cx="1012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Ancestral wisdom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EFDED6-9AF0-8FFD-6B6F-407EC5889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4762" y="4929654"/>
            <a:ext cx="1403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Future generations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D0C798-D3C7-3545-D51A-3CC25F1A8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071" y="520899"/>
            <a:ext cx="2514102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Connection to spiritual realm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79A66A-B949-BE8B-4CA5-1942ABCAE7D4}"/>
              </a:ext>
            </a:extLst>
          </p:cNvPr>
          <p:cNvSpPr txBox="1"/>
          <p:nvPr/>
        </p:nvSpPr>
        <p:spPr>
          <a:xfrm>
            <a:off x="2145346" y="4780027"/>
            <a:ext cx="4107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Contemporaneous institutions and practices</a:t>
            </a:r>
          </a:p>
        </p:txBody>
      </p:sp>
    </p:spTree>
    <p:extLst>
      <p:ext uri="{BB962C8B-B14F-4D97-AF65-F5344CB8AC3E}">
        <p14:creationId xmlns:p14="http://schemas.microsoft.com/office/powerpoint/2010/main" val="2242620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91ACC6B-D48E-4AF6-BC0F-95D987C38168}"/>
              </a:ext>
            </a:extLst>
          </p:cNvPr>
          <p:cNvSpPr txBox="1"/>
          <p:nvPr/>
        </p:nvSpPr>
        <p:spPr>
          <a:xfrm>
            <a:off x="4312948" y="1520671"/>
            <a:ext cx="4677102" cy="99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18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EvolvedNest.org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(podcasts, essays, videos, tools)</a:t>
            </a:r>
            <a:endParaRPr lang="en-US" alt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9E03FC-12FC-4A40-9462-EFB8C12D9C26}"/>
              </a:ext>
            </a:extLst>
          </p:cNvPr>
          <p:cNvSpPr/>
          <p:nvPr/>
        </p:nvSpPr>
        <p:spPr>
          <a:xfrm>
            <a:off x="153950" y="178792"/>
            <a:ext cx="8462505" cy="6479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endParaRPr lang="en-US" altLang="en-U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Darcia Narvaez, </a:t>
            </a:r>
            <a:r>
              <a:rPr lang="en-US" alt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Notre Dame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Psychology, </a:t>
            </a:r>
            <a:r>
              <a:rPr lang="en-US" alt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dnarvaez@nd.edu</a:t>
            </a:r>
            <a:endParaRPr lang="en-US" alt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endParaRPr lang="en-US" alt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1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 Webpage</a:t>
            </a:r>
            <a:r>
              <a:rPr lang="en-US" alt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https://sites.nd.edu/darcianarvaez/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endParaRPr lang="en-US" altLang="en-US" sz="2000" b="1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2CDAF-DC13-4D6D-833F-951B14A36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303" y="1495122"/>
            <a:ext cx="599289" cy="777905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62A695-6067-F105-F592-F5A6B38E1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107" y="1556724"/>
            <a:ext cx="658918" cy="654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FD3EB9-C587-F815-7DA1-1E6688AF4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662" y="2532871"/>
            <a:ext cx="2495550" cy="3667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picture containing text, font, illustration, design&#10;&#10;Description automatically generated">
            <a:extLst>
              <a:ext uri="{FF2B5EF4-FFF2-40B4-BE49-F238E27FC236}">
                <a16:creationId xmlns:a16="http://schemas.microsoft.com/office/drawing/2014/main" id="{11337406-197F-6C26-D99C-04930C900C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768" y="2492675"/>
            <a:ext cx="2474024" cy="3707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286F77-9273-786B-D8C3-0C812137B391}"/>
              </a:ext>
            </a:extLst>
          </p:cNvPr>
          <p:cNvSpPr txBox="1"/>
          <p:nvPr/>
        </p:nvSpPr>
        <p:spPr>
          <a:xfrm>
            <a:off x="1078351" y="6309876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0"/>
              </a:rPr>
              <a:t>Clic</a:t>
            </a:r>
            <a:r>
              <a:rPr lang="en-US" dirty="0"/>
              <a:t>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188AAB-1721-C530-FAB0-3AC581686590}"/>
              </a:ext>
            </a:extLst>
          </p:cNvPr>
          <p:cNvSpPr txBox="1"/>
          <p:nvPr/>
        </p:nvSpPr>
        <p:spPr>
          <a:xfrm>
            <a:off x="4353671" y="6281481"/>
            <a:ext cx="71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1"/>
              </a:rPr>
              <a:t>Clic</a:t>
            </a:r>
            <a:r>
              <a:rPr lang="en-US" dirty="0"/>
              <a:t>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33C1CB-6129-E5D9-79BF-1587C036547B}"/>
              </a:ext>
            </a:extLst>
          </p:cNvPr>
          <p:cNvSpPr txBox="1"/>
          <p:nvPr/>
        </p:nvSpPr>
        <p:spPr>
          <a:xfrm>
            <a:off x="7436562" y="6268262"/>
            <a:ext cx="62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2"/>
              </a:rPr>
              <a:t>Clic</a:t>
            </a:r>
            <a:r>
              <a:rPr lang="en-US" dirty="0"/>
              <a:t>k</a:t>
            </a: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86972162-4BEE-1478-843A-FF70F27B4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65" y="2509649"/>
            <a:ext cx="2428560" cy="3667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21170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F294-4731-4AEF-A636-8870F7B98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5EABA3-EA10-4D76-BD68-98F2642F6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44"/>
            <a:ext cx="9144000" cy="6864684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ECA74AF-9463-4592-A418-1AE2717AEDFD}"/>
              </a:ext>
            </a:extLst>
          </p:cNvPr>
          <p:cNvGraphicFramePr>
            <a:graphicFrameLocks/>
          </p:cNvGraphicFramePr>
          <p:nvPr/>
        </p:nvGraphicFramePr>
        <p:xfrm>
          <a:off x="5553075" y="651310"/>
          <a:ext cx="3590925" cy="1948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17">
            <a:extLst>
              <a:ext uri="{FF2B5EF4-FFF2-40B4-BE49-F238E27FC236}">
                <a16:creationId xmlns:a16="http://schemas.microsoft.com/office/drawing/2014/main" id="{5BD66CD9-2B11-4498-A313-6EDFF3468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373" y="6334126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EEB54-16B7-C771-1DD4-E4B413095819}"/>
              </a:ext>
            </a:extLst>
          </p:cNvPr>
          <p:cNvSpPr txBox="1"/>
          <p:nvPr/>
        </p:nvSpPr>
        <p:spPr>
          <a:xfrm>
            <a:off x="6041205" y="3071973"/>
            <a:ext cx="2645596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go to film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46C9C-AEC1-4153-2E4E-F06D71778C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18" y="4125433"/>
            <a:ext cx="1456661" cy="1890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9083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6A2AFB1-8352-49C2-A4B5-8B0CFA1C1C60}"/>
              </a:ext>
            </a:extLst>
          </p:cNvPr>
          <p:cNvSpPr>
            <a:spLocks/>
          </p:cNvSpPr>
          <p:nvPr/>
        </p:nvSpPr>
        <p:spPr bwMode="auto">
          <a:xfrm rot="5133968">
            <a:off x="3391711" y="1320471"/>
            <a:ext cx="2503318" cy="1530858"/>
          </a:xfrm>
          <a:prstGeom prst="teardrop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27BBD20-AB48-4772-97AB-E544ED23E5C0}"/>
              </a:ext>
            </a:extLst>
          </p:cNvPr>
          <p:cNvSpPr>
            <a:spLocks/>
          </p:cNvSpPr>
          <p:nvPr/>
        </p:nvSpPr>
        <p:spPr bwMode="auto">
          <a:xfrm rot="17850086">
            <a:off x="4660577" y="1690401"/>
            <a:ext cx="2417267" cy="1740675"/>
          </a:xfrm>
          <a:prstGeom prst="ellipse">
            <a:avLst/>
          </a:prstGeom>
          <a:solidFill>
            <a:srgbClr val="4449A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61D61FC-6822-4D6F-9963-ED4ED0FB0752}"/>
              </a:ext>
            </a:extLst>
          </p:cNvPr>
          <p:cNvSpPr>
            <a:spLocks/>
          </p:cNvSpPr>
          <p:nvPr/>
        </p:nvSpPr>
        <p:spPr bwMode="auto">
          <a:xfrm rot="2137661">
            <a:off x="2066117" y="1862695"/>
            <a:ext cx="2489314" cy="165163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D8BBDCA-BFFA-4DE5-A233-9DF43075ACF3}"/>
              </a:ext>
            </a:extLst>
          </p:cNvPr>
          <p:cNvSpPr>
            <a:spLocks/>
          </p:cNvSpPr>
          <p:nvPr/>
        </p:nvSpPr>
        <p:spPr bwMode="auto">
          <a:xfrm>
            <a:off x="1347499" y="2953063"/>
            <a:ext cx="2407904" cy="152979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A7AC4AF-E57F-47BC-A0F7-FA431A93416A}"/>
              </a:ext>
            </a:extLst>
          </p:cNvPr>
          <p:cNvSpPr>
            <a:spLocks/>
          </p:cNvSpPr>
          <p:nvPr/>
        </p:nvSpPr>
        <p:spPr bwMode="auto">
          <a:xfrm>
            <a:off x="5144985" y="2610230"/>
            <a:ext cx="2559735" cy="164384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CE3C165-B888-4764-81D2-719EA84DE028}"/>
              </a:ext>
            </a:extLst>
          </p:cNvPr>
          <p:cNvSpPr>
            <a:spLocks/>
          </p:cNvSpPr>
          <p:nvPr/>
        </p:nvSpPr>
        <p:spPr bwMode="auto">
          <a:xfrm rot="554810">
            <a:off x="4954027" y="3825015"/>
            <a:ext cx="2544310" cy="1474707"/>
          </a:xfrm>
          <a:prstGeom prst="flowChartDelay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Freeform 5">
            <a:extLst>
              <a:ext uri="{FF2B5EF4-FFF2-40B4-BE49-F238E27FC236}">
                <a16:creationId xmlns:a16="http://schemas.microsoft.com/office/drawing/2014/main" id="{2981D692-BCC2-4700-8847-BB97BF43550B}"/>
              </a:ext>
            </a:extLst>
          </p:cNvPr>
          <p:cNvSpPr>
            <a:spLocks/>
          </p:cNvSpPr>
          <p:nvPr/>
        </p:nvSpPr>
        <p:spPr bwMode="auto">
          <a:xfrm rot="2239000">
            <a:off x="4212219" y="4791447"/>
            <a:ext cx="2446677" cy="16334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9991A54-6320-489F-AECC-E5BA8C32450A}"/>
              </a:ext>
            </a:extLst>
          </p:cNvPr>
          <p:cNvSpPr>
            <a:spLocks/>
          </p:cNvSpPr>
          <p:nvPr/>
        </p:nvSpPr>
        <p:spPr bwMode="auto">
          <a:xfrm rot="19545038">
            <a:off x="1903450" y="3940064"/>
            <a:ext cx="2825775" cy="16979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Sun 12">
            <a:extLst>
              <a:ext uri="{FF2B5EF4-FFF2-40B4-BE49-F238E27FC236}">
                <a16:creationId xmlns:a16="http://schemas.microsoft.com/office/drawing/2014/main" id="{2552BCFF-0D16-4E1E-BD2E-E7EBB215C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484" y="2563892"/>
            <a:ext cx="2550510" cy="2545657"/>
          </a:xfrm>
          <a:prstGeom prst="su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DCF8E0-5BBC-FA42-A988-77E0547ECB04}"/>
              </a:ext>
            </a:extLst>
          </p:cNvPr>
          <p:cNvSpPr>
            <a:spLocks/>
          </p:cNvSpPr>
          <p:nvPr/>
        </p:nvSpPr>
        <p:spPr bwMode="auto">
          <a:xfrm rot="309718">
            <a:off x="3288384" y="4656740"/>
            <a:ext cx="1392603" cy="20325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3BEC7F-4B0C-4D2B-96ED-853CC59F5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775" y="2865421"/>
            <a:ext cx="2047489" cy="20029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FEA6060-AF07-42C6-BDB3-EBEB0D9BE0D5}"/>
              </a:ext>
            </a:extLst>
          </p:cNvPr>
          <p:cNvSpPr txBox="1"/>
          <p:nvPr/>
        </p:nvSpPr>
        <p:spPr>
          <a:xfrm>
            <a:off x="3783271" y="3287504"/>
            <a:ext cx="174118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Evolved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Nest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ECFB19C-11E2-4A92-90F7-3C815A48B41B}"/>
              </a:ext>
            </a:extLst>
          </p:cNvPr>
          <p:cNvSpPr txBox="1"/>
          <p:nvPr/>
        </p:nvSpPr>
        <p:spPr>
          <a:xfrm rot="19468956">
            <a:off x="2164094" y="4591263"/>
            <a:ext cx="1629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6-Allomothers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3DD5821-935F-4A94-A414-2C913D0C1428}"/>
              </a:ext>
            </a:extLst>
          </p:cNvPr>
          <p:cNvSpPr txBox="1"/>
          <p:nvPr/>
        </p:nvSpPr>
        <p:spPr>
          <a:xfrm>
            <a:off x="5154565" y="1895571"/>
            <a:ext cx="1605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1-Soothing Perinatal Experiences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435FFE-6FD5-4797-B663-813CFBAA4E98}"/>
              </a:ext>
            </a:extLst>
          </p:cNvPr>
          <p:cNvSpPr txBox="1"/>
          <p:nvPr/>
        </p:nvSpPr>
        <p:spPr>
          <a:xfrm>
            <a:off x="3317390" y="5162579"/>
            <a:ext cx="1369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5-Self-Directed Social Play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5DDA3B4-2A82-44E9-8139-C762DD30ABC4}"/>
              </a:ext>
            </a:extLst>
          </p:cNvPr>
          <p:cNvSpPr txBox="1"/>
          <p:nvPr/>
        </p:nvSpPr>
        <p:spPr>
          <a:xfrm>
            <a:off x="2535041" y="2173622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8-Nature Connection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FEC6197-20C0-44E3-9285-488EEA96DE67}"/>
              </a:ext>
            </a:extLst>
          </p:cNvPr>
          <p:cNvSpPr txBox="1"/>
          <p:nvPr/>
        </p:nvSpPr>
        <p:spPr>
          <a:xfrm>
            <a:off x="1606934" y="3328838"/>
            <a:ext cx="1710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7-Responsive Relationships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F0A12E4-88C4-494B-A077-FA7B0EEBD46F}"/>
              </a:ext>
            </a:extLst>
          </p:cNvPr>
          <p:cNvSpPr txBox="1"/>
          <p:nvPr/>
        </p:nvSpPr>
        <p:spPr>
          <a:xfrm rot="812817">
            <a:off x="5694255" y="3091051"/>
            <a:ext cx="182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2-On-Request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Breastfeeding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A3D224D-9DCB-4446-9E70-121F379895AB}"/>
              </a:ext>
            </a:extLst>
          </p:cNvPr>
          <p:cNvSpPr txBox="1"/>
          <p:nvPr/>
        </p:nvSpPr>
        <p:spPr>
          <a:xfrm>
            <a:off x="4622970" y="5359503"/>
            <a:ext cx="171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4-Positive Climate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9EB40-004C-9545-A512-8950062BB2C6}"/>
              </a:ext>
            </a:extLst>
          </p:cNvPr>
          <p:cNvSpPr txBox="1"/>
          <p:nvPr/>
        </p:nvSpPr>
        <p:spPr>
          <a:xfrm>
            <a:off x="3911574" y="1533423"/>
            <a:ext cx="13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9-Healing Practices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8D2CC3-B393-4220-83F1-B0531E1647A1}"/>
              </a:ext>
            </a:extLst>
          </p:cNvPr>
          <p:cNvSpPr txBox="1"/>
          <p:nvPr/>
        </p:nvSpPr>
        <p:spPr>
          <a:xfrm rot="645026">
            <a:off x="5612227" y="4117583"/>
            <a:ext cx="1775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3-Positive,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moving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(no negative) touch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D51D3E34-0F5D-4BF9-B3A5-72CDF5533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836" y="6360618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03B3BD3-6FE4-45F1-9DE4-1AD79346A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363" y="373399"/>
            <a:ext cx="3832296" cy="830373"/>
          </a:xfrm>
        </p:spPr>
        <p:txBody>
          <a:bodyPr>
            <a:noAutofit/>
          </a:bodyPr>
          <a:lstStyle/>
          <a:p>
            <a:pPr algn="ctr"/>
            <a:r>
              <a:rPr lang="en-US" sz="2600" i="1" dirty="0">
                <a:latin typeface="+mn-lt"/>
                <a:cs typeface="AngsanaUPC" panose="02020603050405020304" pitchFamily="18" charset="-34"/>
              </a:rPr>
              <a:t>Meet basic needs for </a:t>
            </a:r>
            <a:br>
              <a:rPr lang="en-US" sz="2600" i="1" dirty="0">
                <a:latin typeface="+mn-lt"/>
                <a:cs typeface="AngsanaUPC" panose="02020603050405020304" pitchFamily="18" charset="-34"/>
              </a:rPr>
            </a:br>
            <a:r>
              <a:rPr lang="en-US" sz="2600" i="1" dirty="0">
                <a:latin typeface="+mn-lt"/>
                <a:cs typeface="AngsanaUPC" panose="02020603050405020304" pitchFamily="18" charset="-34"/>
              </a:rPr>
              <a:t>self-actualization to foster thriving, resilience &amp; unique potential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75E793-7471-94D1-0B12-8EEB08D9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6CD97-A582-4935-B5BC-89688A3263C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1FA3F90-17DC-5959-14D3-E43ACBDC1673}"/>
              </a:ext>
            </a:extLst>
          </p:cNvPr>
          <p:cNvSpPr txBox="1">
            <a:spLocks/>
          </p:cNvSpPr>
          <p:nvPr/>
        </p:nvSpPr>
        <p:spPr>
          <a:xfrm>
            <a:off x="-181676" y="593902"/>
            <a:ext cx="3832296" cy="8303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badi" panose="020F0502020204030204" pitchFamily="34" charset="0"/>
                <a:cs typeface="AngsanaUPC" panose="02020603050405020304" pitchFamily="18" charset="-34"/>
              </a:rPr>
              <a:t>Maternal Gift Economy </a:t>
            </a:r>
          </a:p>
          <a:p>
            <a:pPr algn="ctr"/>
            <a:r>
              <a:rPr lang="en-US" sz="3600" b="1" dirty="0">
                <a:latin typeface="Abadi" panose="020F0502020204030204" pitchFamily="34" charset="0"/>
                <a:cs typeface="AngsanaUPC" panose="02020603050405020304" pitchFamily="18" charset="-34"/>
              </a:rPr>
              <a:t>in action</a:t>
            </a:r>
          </a:p>
        </p:txBody>
      </p:sp>
    </p:spTree>
    <p:extLst>
      <p:ext uri="{BB962C8B-B14F-4D97-AF65-F5344CB8AC3E}">
        <p14:creationId xmlns:p14="http://schemas.microsoft.com/office/powerpoint/2010/main" val="2472973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3"/>
          <p:cNvSpPr>
            <a:spLocks noGrp="1"/>
          </p:cNvSpPr>
          <p:nvPr>
            <p:ph type="title"/>
          </p:nvPr>
        </p:nvSpPr>
        <p:spPr>
          <a:xfrm>
            <a:off x="301537" y="168110"/>
            <a:ext cx="8686800" cy="11303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600" dirty="0">
                <a:ea typeface="ＭＳ Ｐゴシック" pitchFamily="34" charset="-128"/>
              </a:rPr>
              <a:t>The Maternal Gift Economy Fosters the Cycle of Connected Cooperative Companionship </a:t>
            </a:r>
          </a:p>
        </p:txBody>
      </p:sp>
      <p:pic>
        <p:nvPicPr>
          <p:cNvPr id="4" name="Content Placeholder 3" descr="Walk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261262" y="5452457"/>
            <a:ext cx="657733" cy="643542"/>
          </a:xfrm>
        </p:spPr>
      </p:pic>
      <p:graphicFrame>
        <p:nvGraphicFramePr>
          <p:cNvPr id="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7722433"/>
              </p:ext>
            </p:extLst>
          </p:nvPr>
        </p:nvGraphicFramePr>
        <p:xfrm>
          <a:off x="18473" y="1554481"/>
          <a:ext cx="9144000" cy="5257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2" descr="C:\Users\DFNarvaez\AppData\Local\Microsoft\Windows\INetCache\IE\5Z70QP50\picture-of-bird-nest-3[1]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791" y="3886200"/>
            <a:ext cx="1077736" cy="84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4" descr="Danc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2400" y="3429000"/>
            <a:ext cx="914400" cy="914400"/>
          </a:xfrm>
          <a:prstGeom prst="rect">
            <a:avLst/>
          </a:prstGeom>
        </p:spPr>
      </p:pic>
      <p:pic>
        <p:nvPicPr>
          <p:cNvPr id="10" name="Graphic 9" descr="Family with two childr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04062" y="1587500"/>
            <a:ext cx="914400" cy="914400"/>
          </a:xfrm>
          <a:prstGeom prst="rect">
            <a:avLst/>
          </a:prstGeom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E01A1673-7A20-4210-BCEF-1FDDA1A60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186" y="6385023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C5C13-3F89-887A-422B-9DD0F4574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AC4C4D-D3F7-42A4-98DF-BEFA63E3AB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749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19BDF4E-215C-4D32-902C-05BC0957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5307013"/>
            <a:ext cx="4705350" cy="1325563"/>
          </a:xfrm>
        </p:spPr>
        <p:txBody>
          <a:bodyPr/>
          <a:lstStyle/>
          <a:p>
            <a:r>
              <a:rPr lang="en-US" b="1" dirty="0"/>
              <a:t>Embodied Wellness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4C29F30-D386-47BF-AE24-4AE29A29EA4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52474" y="225424"/>
          <a:ext cx="3352801" cy="4667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B047792B-B58E-432E-9F4B-B087C27E9E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27" y="104931"/>
            <a:ext cx="3865365" cy="67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37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21FD-3058-4079-8BFC-3887773D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47637"/>
            <a:ext cx="9029700" cy="7619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Thriving Self-Actualization leads to </a:t>
            </a:r>
            <a:br>
              <a:rPr lang="en-US" dirty="0"/>
            </a:br>
            <a:r>
              <a:rPr lang="en-US" dirty="0"/>
              <a:t>Community Self-Actualization</a:t>
            </a:r>
            <a:endParaRPr lang="en-US" sz="20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A90A2-E554-407D-A465-DB3379B2C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276" y="142875"/>
            <a:ext cx="3804444" cy="6638925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THRIVING INDIVIDUAL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u="none" strike="noStrike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Quiet Mind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Inner Happiness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Childlike glee.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Vitality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Being Fully Alive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Autonomy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Honesty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Sense of humor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Outstanding memory and senses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Builds habits at will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Knowhow 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getting along in the particular landscape.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Ecological attachmen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t. Relational respect for nature.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Connection to Spirit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Has awareness of reality beyond the manifest.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952160-E678-4820-85DD-86ACC0AE4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8360" y="1002864"/>
            <a:ext cx="3871119" cy="5318759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THRIVING COMMUNITY</a:t>
            </a:r>
          </a:p>
          <a:p>
            <a:pPr marL="0" marR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1" u="none" strike="noStrike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Extended self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Enjoyment being with others </a:t>
            </a:r>
            <a:r>
              <a:rPr lang="en-US" sz="1800" u="none" strike="noStrike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b="1" u="none" strike="noStrike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enhancing </a:t>
            </a: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 being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Relationally attuned 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responsive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Empathy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given and received.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Unconditional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Listening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Authentic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Helpfulness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Unconditional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Love 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Forgiveness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Communal orientation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Generosity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Sharing practiced and expected.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Egalitarian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No one coerces anyone else.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Respect for ancestors and future generations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Responsibility </a:t>
            </a:r>
            <a:r>
              <a:rPr lang="en-US" sz="1800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toward the web of life.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32EF4-6416-4B60-B7F3-A4C2ADC4502E}"/>
              </a:ext>
            </a:extLst>
          </p:cNvPr>
          <p:cNvSpPr txBox="1"/>
          <p:nvPr/>
        </p:nvSpPr>
        <p:spPr>
          <a:xfrm>
            <a:off x="869474" y="6337011"/>
            <a:ext cx="487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J. Young; E.R. Sorenson; R.B. Lee; Narvaez</a:t>
            </a: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B3B57489-B32B-419C-94D4-3C92AAB95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564" y="6321623"/>
            <a:ext cx="167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EvolvedNest.Org</a:t>
            </a:r>
          </a:p>
        </p:txBody>
      </p:sp>
    </p:spTree>
    <p:extLst>
      <p:ext uri="{BB962C8B-B14F-4D97-AF65-F5344CB8AC3E}">
        <p14:creationId xmlns:p14="http://schemas.microsoft.com/office/powerpoint/2010/main" val="3035153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40C92A-55C9-42D0-A3DD-F54634CC2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4755" y="-438749"/>
            <a:ext cx="6674761" cy="50046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436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093B5-0D20-6646-A718-6C2ABF354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6" y="4767072"/>
            <a:ext cx="4808306" cy="1625210"/>
          </a:xfrm>
        </p:spPr>
        <p:txBody>
          <a:bodyPr>
            <a:no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Patriarchy broke our </a:t>
            </a:r>
            <a:r>
              <a:rPr lang="en-US" sz="3600" i="1" dirty="0">
                <a:solidFill>
                  <a:schemeClr val="bg1"/>
                </a:solidFill>
              </a:rPr>
              <a:t> c</a:t>
            </a:r>
            <a:r>
              <a:rPr lang="en-US" sz="3600" dirty="0">
                <a:solidFill>
                  <a:schemeClr val="bg1"/>
                </a:solidFill>
              </a:rPr>
              <a:t>ommunal Evolved Nest</a:t>
            </a:r>
            <a:endParaRPr lang="en-US" sz="3300" i="1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E6001-6D22-E840-B4A5-2672FEF7C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095" y="754591"/>
            <a:ext cx="3129246" cy="5935082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Distressed babyhood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Seeds inflammation,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solidFill>
                  <a:srgbClr val="FFFFFF"/>
                </a:solidFill>
              </a:rPr>
              <a:t>&amp; dysregulation, &amp; ill health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Physiological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Psychological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Mental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Social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Moral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Disconnected from self, others, Nature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C000"/>
                </a:solidFill>
              </a:rPr>
              <a:t>We are colonized by coercive authoritarianism of </a:t>
            </a:r>
            <a:r>
              <a:rPr lang="en-US" sz="2400" dirty="0" err="1">
                <a:solidFill>
                  <a:srgbClr val="FFC000"/>
                </a:solidFill>
              </a:rPr>
              <a:t>unnestedness</a:t>
            </a:r>
            <a:r>
              <a:rPr lang="en-US" sz="2400" dirty="0">
                <a:solidFill>
                  <a:srgbClr val="FFC000"/>
                </a:solidFill>
              </a:rPr>
              <a:t>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8F620-676F-4779-882F-865FC7052B03}"/>
              </a:ext>
            </a:extLst>
          </p:cNvPr>
          <p:cNvSpPr txBox="1"/>
          <p:nvPr/>
        </p:nvSpPr>
        <p:spPr>
          <a:xfrm>
            <a:off x="2971800" y="335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1EE9F-E29C-4AF1-A705-5F63E5A444AD}"/>
              </a:ext>
            </a:extLst>
          </p:cNvPr>
          <p:cNvSpPr txBox="1"/>
          <p:nvPr/>
        </p:nvSpPr>
        <p:spPr>
          <a:xfrm>
            <a:off x="6566574" y="6472627"/>
            <a:ext cx="162502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swald" panose="02000506000000020004" pitchFamily="2" charset="0"/>
                <a:ea typeface="+mn-ea"/>
                <a:cs typeface="Arial" panose="020B0604020202020204" pitchFamily="34" charset="0"/>
              </a:rPr>
              <a:t>EvolvedNest.org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7C7C5-E55C-8728-2AC3-10C2E7C1F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8A8B58-D39E-4D88-B314-1CEF10B989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259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D4AD-0583-457B-AD2D-9420D0F1D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366072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Getting stuck in Survival Systems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247999-7F98-4B14-8509-E9053A5CC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27" y="104931"/>
            <a:ext cx="3865365" cy="6640643"/>
          </a:xfrm>
        </p:spPr>
      </p:pic>
      <p:graphicFrame>
        <p:nvGraphicFramePr>
          <p:cNvPr id="6" name="Content Placeholder 11">
            <a:extLst>
              <a:ext uri="{FF2B5EF4-FFF2-40B4-BE49-F238E27FC236}">
                <a16:creationId xmlns:a16="http://schemas.microsoft.com/office/drawing/2014/main" id="{E249A0C8-CEBC-4CAD-BF58-C1EEF01E3BD6}"/>
              </a:ext>
            </a:extLst>
          </p:cNvPr>
          <p:cNvGraphicFramePr>
            <a:graphicFrameLocks/>
          </p:cNvGraphicFramePr>
          <p:nvPr/>
        </p:nvGraphicFramePr>
        <p:xfrm>
          <a:off x="1000125" y="2457918"/>
          <a:ext cx="3028950" cy="2263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652A41EF-641E-46E6-9077-B607F63794C1}"/>
              </a:ext>
            </a:extLst>
          </p:cNvPr>
          <p:cNvSpPr/>
          <p:nvPr/>
        </p:nvSpPr>
        <p:spPr>
          <a:xfrm rot="21176596">
            <a:off x="4029570" y="2705439"/>
            <a:ext cx="2495550" cy="1619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977FCE4-EAC7-41A1-8E81-0BB8F24604B3}"/>
              </a:ext>
            </a:extLst>
          </p:cNvPr>
          <p:cNvSpPr/>
          <p:nvPr/>
        </p:nvSpPr>
        <p:spPr>
          <a:xfrm rot="20974853">
            <a:off x="4029802" y="3279096"/>
            <a:ext cx="2495550" cy="16192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CF883E0-40F5-4161-B679-D5CC1B424497}"/>
              </a:ext>
            </a:extLst>
          </p:cNvPr>
          <p:cNvSpPr/>
          <p:nvPr/>
        </p:nvSpPr>
        <p:spPr>
          <a:xfrm rot="20589270">
            <a:off x="4029569" y="3981445"/>
            <a:ext cx="2495550" cy="1619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46C80C-EED5-4FE4-A9D9-BAAD936FC544}"/>
              </a:ext>
            </a:extLst>
          </p:cNvPr>
          <p:cNvSpPr/>
          <p:nvPr/>
        </p:nvSpPr>
        <p:spPr>
          <a:xfrm>
            <a:off x="5467350" y="2352676"/>
            <a:ext cx="2676525" cy="2228850"/>
          </a:xfrm>
          <a:prstGeom prst="ellipse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14452E-64F8-33C5-6B36-70F5691FAC6F}"/>
              </a:ext>
            </a:extLst>
          </p:cNvPr>
          <p:cNvSpPr txBox="1"/>
          <p:nvPr/>
        </p:nvSpPr>
        <p:spPr>
          <a:xfrm>
            <a:off x="1405375" y="5488662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Easily triggered into fear, panic, or rage</a:t>
            </a:r>
          </a:p>
        </p:txBody>
      </p:sp>
    </p:spTree>
    <p:extLst>
      <p:ext uri="{BB962C8B-B14F-4D97-AF65-F5344CB8AC3E}">
        <p14:creationId xmlns:p14="http://schemas.microsoft.com/office/powerpoint/2010/main" val="2943616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D56DC50-6036-4F6E-86D8-E01DDA1D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9" descr="Person walking on an ethereal bridge">
            <a:extLst>
              <a:ext uri="{FF2B5EF4-FFF2-40B4-BE49-F238E27FC236}">
                <a16:creationId xmlns:a16="http://schemas.microsoft.com/office/drawing/2014/main" id="{E6F3B536-2A55-592B-B6D0-B47DA8E43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r="4300" b="-2"/>
          <a:stretch/>
        </p:blipFill>
        <p:spPr>
          <a:xfrm>
            <a:off x="-14" y="-6"/>
            <a:ext cx="9143999" cy="6858000"/>
          </a:xfrm>
          <a:prstGeom prst="rect">
            <a:avLst/>
          </a:prstGeom>
        </p:spPr>
      </p:pic>
      <p:pic>
        <p:nvPicPr>
          <p:cNvPr id="14" name="Picture 13" descr="Girl wearing martial arts uniform, standing with fists clench in combat pose">
            <a:extLst>
              <a:ext uri="{FF2B5EF4-FFF2-40B4-BE49-F238E27FC236}">
                <a16:creationId xmlns:a16="http://schemas.microsoft.com/office/drawing/2014/main" id="{2981A764-99B1-F9A8-F3F5-117F533BE5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4" r="19012" b="1"/>
          <a:stretch/>
        </p:blipFill>
        <p:spPr>
          <a:xfrm>
            <a:off x="20" y="10"/>
            <a:ext cx="4578832" cy="6240777"/>
          </a:xfrm>
          <a:custGeom>
            <a:avLst/>
            <a:gdLst/>
            <a:ahLst/>
            <a:cxnLst/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DF1B6ED-91E7-B386-4CCD-767B3C09F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502" y="4341393"/>
            <a:ext cx="4716149" cy="18993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2400" b="1" dirty="0">
                <a:solidFill>
                  <a:srgbClr val="FFC000"/>
                </a:solidFill>
                <a:latin typeface="+mn-lt"/>
              </a:rPr>
              <a:t>Fa</a:t>
            </a:r>
            <a:r>
              <a:rPr lang="en-US" sz="2400" b="1" kern="1200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ce-to-Face </a:t>
            </a:r>
            <a:br>
              <a:rPr lang="en-US" sz="2400" b="1" kern="1200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</a:b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SELF PROTECTIONIST MINDSETS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Oppositionalism (Fight) 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Withdrawal (Flight)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Numbness (Freeze) 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Appease (Faint)</a:t>
            </a:r>
          </a:p>
        </p:txBody>
      </p:sp>
      <p:pic>
        <p:nvPicPr>
          <p:cNvPr id="12" name="Picture 11" descr="Person holding hands over face">
            <a:extLst>
              <a:ext uri="{FF2B5EF4-FFF2-40B4-BE49-F238E27FC236}">
                <a16:creationId xmlns:a16="http://schemas.microsoft.com/office/drawing/2014/main" id="{3544DAC2-A082-BDC6-E0E1-5687DB8F36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5" r="11293"/>
          <a:stretch/>
        </p:blipFill>
        <p:spPr>
          <a:xfrm>
            <a:off x="4616368" y="232015"/>
            <a:ext cx="3706114" cy="3877363"/>
          </a:xfrm>
          <a:custGeom>
            <a:avLst/>
            <a:gdLst/>
            <a:ahLst/>
            <a:cxnLst/>
            <a:rect l="l" t="t" r="r" b="b"/>
            <a:pathLst>
              <a:path w="4569568" h="3877363">
                <a:moveTo>
                  <a:pt x="3843224" y="17"/>
                </a:moveTo>
                <a:cubicBezTo>
                  <a:pt x="3853657" y="-269"/>
                  <a:pt x="3863732" y="3160"/>
                  <a:pt x="3872078" y="16745"/>
                </a:cubicBezTo>
                <a:cubicBezTo>
                  <a:pt x="3827725" y="52547"/>
                  <a:pt x="3771210" y="39089"/>
                  <a:pt x="3711358" y="79463"/>
                </a:cubicBezTo>
                <a:cubicBezTo>
                  <a:pt x="3808648" y="66766"/>
                  <a:pt x="3885671" y="56609"/>
                  <a:pt x="3962692" y="46454"/>
                </a:cubicBezTo>
                <a:cubicBezTo>
                  <a:pt x="3964124" y="53563"/>
                  <a:pt x="3965554" y="60673"/>
                  <a:pt x="3966984" y="67782"/>
                </a:cubicBezTo>
                <a:cubicBezTo>
                  <a:pt x="3868502" y="82763"/>
                  <a:pt x="3777410" y="121359"/>
                  <a:pt x="3681550" y="148529"/>
                </a:cubicBezTo>
                <a:cubicBezTo>
                  <a:pt x="3690374" y="165289"/>
                  <a:pt x="3699196" y="161987"/>
                  <a:pt x="3707066" y="160972"/>
                </a:cubicBezTo>
                <a:cubicBezTo>
                  <a:pt x="3758334" y="154369"/>
                  <a:pt x="3809602" y="147768"/>
                  <a:pt x="3858724" y="129739"/>
                </a:cubicBezTo>
                <a:cubicBezTo>
                  <a:pt x="3869693" y="125675"/>
                  <a:pt x="3883047" y="125675"/>
                  <a:pt x="3889247" y="137864"/>
                </a:cubicBezTo>
                <a:cubicBezTo>
                  <a:pt x="3898070" y="155131"/>
                  <a:pt x="3885433" y="166304"/>
                  <a:pt x="3874225" y="175697"/>
                </a:cubicBezTo>
                <a:cubicBezTo>
                  <a:pt x="3854670" y="191949"/>
                  <a:pt x="3831064" y="187379"/>
                  <a:pt x="3808410" y="190425"/>
                </a:cubicBezTo>
                <a:cubicBezTo>
                  <a:pt x="3748081" y="198297"/>
                  <a:pt x="3719226" y="222927"/>
                  <a:pt x="3705872" y="279299"/>
                </a:cubicBezTo>
                <a:cubicBezTo>
                  <a:pt x="3758811" y="256445"/>
                  <a:pt x="3809842" y="284631"/>
                  <a:pt x="3861109" y="268633"/>
                </a:cubicBezTo>
                <a:cubicBezTo>
                  <a:pt x="3874463" y="264571"/>
                  <a:pt x="3895685" y="270664"/>
                  <a:pt x="3888532" y="290216"/>
                </a:cubicBezTo>
                <a:cubicBezTo>
                  <a:pt x="3881854" y="308499"/>
                  <a:pt x="3859678" y="321702"/>
                  <a:pt x="3899025" y="318148"/>
                </a:cubicBezTo>
                <a:cubicBezTo>
                  <a:pt x="3927162" y="315608"/>
                  <a:pt x="3982246" y="336176"/>
                  <a:pt x="3959116" y="341254"/>
                </a:cubicBezTo>
                <a:cubicBezTo>
                  <a:pt x="3930024" y="347603"/>
                  <a:pt x="3901646" y="356744"/>
                  <a:pt x="3864685" y="367154"/>
                </a:cubicBezTo>
                <a:cubicBezTo>
                  <a:pt x="3905463" y="384166"/>
                  <a:pt x="3934793" y="380611"/>
                  <a:pt x="3965554" y="367154"/>
                </a:cubicBezTo>
                <a:cubicBezTo>
                  <a:pt x="4002753" y="350903"/>
                  <a:pt x="4051161" y="331098"/>
                  <a:pt x="4081445" y="349381"/>
                </a:cubicBezTo>
                <a:cubicBezTo>
                  <a:pt x="4126752" y="376803"/>
                  <a:pt x="4164428" y="359536"/>
                  <a:pt x="4204966" y="354966"/>
                </a:cubicBezTo>
                <a:cubicBezTo>
                  <a:pt x="4287472" y="345570"/>
                  <a:pt x="4369264" y="329827"/>
                  <a:pt x="4452008" y="322211"/>
                </a:cubicBezTo>
                <a:cubicBezTo>
                  <a:pt x="4485154" y="319164"/>
                  <a:pt x="4520922" y="304691"/>
                  <a:pt x="4569568" y="324495"/>
                </a:cubicBezTo>
                <a:cubicBezTo>
                  <a:pt x="4349232" y="425810"/>
                  <a:pt x="4112683" y="419463"/>
                  <a:pt x="3915955" y="544899"/>
                </a:cubicBezTo>
                <a:cubicBezTo>
                  <a:pt x="3924301" y="556833"/>
                  <a:pt x="3966745" y="590858"/>
                  <a:pt x="3949339" y="593397"/>
                </a:cubicBezTo>
                <a:cubicBezTo>
                  <a:pt x="3900455" y="600761"/>
                  <a:pt x="3857056" y="625645"/>
                  <a:pt x="3812464" y="646212"/>
                </a:cubicBezTo>
                <a:cubicBezTo>
                  <a:pt x="3793148" y="655100"/>
                  <a:pt x="3769780" y="666781"/>
                  <a:pt x="3778841" y="698520"/>
                </a:cubicBezTo>
                <a:cubicBezTo>
                  <a:pt x="3795295" y="707407"/>
                  <a:pt x="3807456" y="694965"/>
                  <a:pt x="3821047" y="693950"/>
                </a:cubicBezTo>
                <a:cubicBezTo>
                  <a:pt x="3834878" y="692935"/>
                  <a:pt x="3865879" y="699535"/>
                  <a:pt x="3857293" y="703852"/>
                </a:cubicBezTo>
                <a:cubicBezTo>
                  <a:pt x="3818186" y="723405"/>
                  <a:pt x="3888532" y="770380"/>
                  <a:pt x="3842271" y="770380"/>
                </a:cubicBezTo>
                <a:cubicBezTo>
                  <a:pt x="3764772" y="770633"/>
                  <a:pt x="3723519" y="853919"/>
                  <a:pt x="3648882" y="856205"/>
                </a:cubicBezTo>
                <a:cubicBezTo>
                  <a:pt x="3636960" y="856458"/>
                  <a:pt x="3631236" y="871185"/>
                  <a:pt x="3631474" y="884136"/>
                </a:cubicBezTo>
                <a:cubicBezTo>
                  <a:pt x="3631474" y="899626"/>
                  <a:pt x="3642444" y="902418"/>
                  <a:pt x="3654605" y="903942"/>
                </a:cubicBezTo>
                <a:cubicBezTo>
                  <a:pt x="3673205" y="906226"/>
                  <a:pt x="3692520" y="884136"/>
                  <a:pt x="3717081" y="914098"/>
                </a:cubicBezTo>
                <a:cubicBezTo>
                  <a:pt x="3672966" y="931618"/>
                  <a:pt x="3628852" y="949140"/>
                  <a:pt x="3629568" y="1009319"/>
                </a:cubicBezTo>
                <a:cubicBezTo>
                  <a:pt x="3629805" y="1025569"/>
                  <a:pt x="3611444" y="1031663"/>
                  <a:pt x="3597613" y="1035726"/>
                </a:cubicBezTo>
                <a:cubicBezTo>
                  <a:pt x="3574721" y="1042329"/>
                  <a:pt x="3555408" y="1054009"/>
                  <a:pt x="3543006" y="1076608"/>
                </a:cubicBezTo>
                <a:cubicBezTo>
                  <a:pt x="3543246" y="1080925"/>
                  <a:pt x="3543484" y="1085495"/>
                  <a:pt x="3542052" y="1089050"/>
                </a:cubicBezTo>
                <a:cubicBezTo>
                  <a:pt x="3546106" y="1143642"/>
                  <a:pt x="3579490" y="1142118"/>
                  <a:pt x="3616451" y="1132978"/>
                </a:cubicBezTo>
                <a:cubicBezTo>
                  <a:pt x="3660566" y="1121805"/>
                  <a:pt x="3704204" y="1101491"/>
                  <a:pt x="3750703" y="1121043"/>
                </a:cubicBezTo>
                <a:cubicBezTo>
                  <a:pt x="3685126" y="1147197"/>
                  <a:pt x="3613828" y="1149228"/>
                  <a:pt x="3552307" y="1186555"/>
                </a:cubicBezTo>
                <a:cubicBezTo>
                  <a:pt x="3777410" y="1193411"/>
                  <a:pt x="3976284" y="1075591"/>
                  <a:pt x="4194473" y="1030395"/>
                </a:cubicBezTo>
                <a:cubicBezTo>
                  <a:pt x="4187082" y="1060610"/>
                  <a:pt x="4169436" y="1066704"/>
                  <a:pt x="4153459" y="1071275"/>
                </a:cubicBezTo>
                <a:cubicBezTo>
                  <a:pt x="4072860" y="1094129"/>
                  <a:pt x="4002278" y="1139581"/>
                  <a:pt x="3928831" y="1178936"/>
                </a:cubicBezTo>
                <a:cubicBezTo>
                  <a:pt x="3898548" y="1195188"/>
                  <a:pt x="3876608" y="1211440"/>
                  <a:pt x="3865164" y="1246481"/>
                </a:cubicBezTo>
                <a:cubicBezTo>
                  <a:pt x="3854908" y="1278221"/>
                  <a:pt x="3835117" y="1292948"/>
                  <a:pt x="3798395" y="1283806"/>
                </a:cubicBezTo>
                <a:cubicBezTo>
                  <a:pt x="3768588" y="1276188"/>
                  <a:pt x="3735920" y="1280251"/>
                  <a:pt x="3704681" y="1283045"/>
                </a:cubicBezTo>
                <a:cubicBezTo>
                  <a:pt x="3668674" y="1286092"/>
                  <a:pt x="3628374" y="1321895"/>
                  <a:pt x="3638151" y="1340431"/>
                </a:cubicBezTo>
                <a:cubicBezTo>
                  <a:pt x="3654843" y="1371917"/>
                  <a:pt x="3682743" y="1356174"/>
                  <a:pt x="3707542" y="1352619"/>
                </a:cubicBezTo>
                <a:cubicBezTo>
                  <a:pt x="3735681" y="1348303"/>
                  <a:pt x="3787902" y="1339415"/>
                  <a:pt x="3788856" y="1343224"/>
                </a:cubicBezTo>
                <a:cubicBezTo>
                  <a:pt x="3807219" y="1422193"/>
                  <a:pt x="3936463" y="1353382"/>
                  <a:pt x="3964363" y="1346270"/>
                </a:cubicBezTo>
                <a:cubicBezTo>
                  <a:pt x="3999176" y="1337384"/>
                  <a:pt x="4031845" y="1353635"/>
                  <a:pt x="4064991" y="1357443"/>
                </a:cubicBezTo>
                <a:cubicBezTo>
                  <a:pt x="4094560" y="1360998"/>
                  <a:pt x="4261720" y="1371917"/>
                  <a:pt x="4296295" y="1338398"/>
                </a:cubicBezTo>
                <a:cubicBezTo>
                  <a:pt x="4301064" y="1364552"/>
                  <a:pt x="4291050" y="1375217"/>
                  <a:pt x="4282702" y="1387152"/>
                </a:cubicBezTo>
                <a:cubicBezTo>
                  <a:pt x="4271019" y="1404164"/>
                  <a:pt x="4269110" y="1416099"/>
                  <a:pt x="4291288" y="1429556"/>
                </a:cubicBezTo>
                <a:cubicBezTo>
                  <a:pt x="4354480" y="1468154"/>
                  <a:pt x="4353524" y="1469422"/>
                  <a:pt x="4294626" y="1521730"/>
                </a:cubicBezTo>
                <a:cubicBezTo>
                  <a:pt x="4291763" y="1524015"/>
                  <a:pt x="4292957" y="1531633"/>
                  <a:pt x="4292480" y="1536712"/>
                </a:cubicBezTo>
                <a:cubicBezTo>
                  <a:pt x="4307980" y="1544836"/>
                  <a:pt x="4326102" y="1524523"/>
                  <a:pt x="4344224" y="1546361"/>
                </a:cubicBezTo>
                <a:cubicBezTo>
                  <a:pt x="4265296" y="1642341"/>
                  <a:pt x="4144874" y="1665955"/>
                  <a:pt x="4035898" y="1738070"/>
                </a:cubicBezTo>
                <a:cubicBezTo>
                  <a:pt x="4124128" y="1761938"/>
                  <a:pt x="4177066" y="1678652"/>
                  <a:pt x="4241926" y="1689317"/>
                </a:cubicBezTo>
                <a:cubicBezTo>
                  <a:pt x="4274357" y="1715471"/>
                  <a:pt x="4178020" y="1757368"/>
                  <a:pt x="4269826" y="1769810"/>
                </a:cubicBezTo>
                <a:cubicBezTo>
                  <a:pt x="4230002" y="1792663"/>
                  <a:pt x="4200434" y="1815006"/>
                  <a:pt x="4173012" y="1841415"/>
                </a:cubicBezTo>
                <a:cubicBezTo>
                  <a:pt x="4124128" y="1888644"/>
                  <a:pt x="4114590" y="1919623"/>
                  <a:pt x="4137244" y="1983103"/>
                </a:cubicBezTo>
                <a:cubicBezTo>
                  <a:pt x="4152029" y="2024746"/>
                  <a:pt x="4173728" y="2063089"/>
                  <a:pt x="4154652" y="2112602"/>
                </a:cubicBezTo>
                <a:cubicBezTo>
                  <a:pt x="4141298" y="2146628"/>
                  <a:pt x="4146544" y="2168972"/>
                  <a:pt x="4196142" y="2153737"/>
                </a:cubicBezTo>
                <a:cubicBezTo>
                  <a:pt x="4249557" y="2137485"/>
                  <a:pt x="4269587" y="2167956"/>
                  <a:pt x="4256234" y="2227627"/>
                </a:cubicBezTo>
                <a:cubicBezTo>
                  <a:pt x="4247650" y="2265970"/>
                  <a:pt x="4256712" y="2277649"/>
                  <a:pt x="4293433" y="2273333"/>
                </a:cubicBezTo>
                <a:cubicBezTo>
                  <a:pt x="4333972" y="2268509"/>
                  <a:pt x="4372602" y="2243370"/>
                  <a:pt x="4422678" y="2255559"/>
                </a:cubicBezTo>
                <a:cubicBezTo>
                  <a:pt x="4382618" y="2325134"/>
                  <a:pt x="4297010" y="2305328"/>
                  <a:pt x="4250272" y="2371602"/>
                </a:cubicBezTo>
                <a:cubicBezTo>
                  <a:pt x="4306072" y="2371854"/>
                  <a:pt x="4348756" y="2371602"/>
                  <a:pt x="4390009" y="2357127"/>
                </a:cubicBezTo>
                <a:cubicBezTo>
                  <a:pt x="4407179" y="2351286"/>
                  <a:pt x="4426018" y="2345194"/>
                  <a:pt x="4435554" y="2365252"/>
                </a:cubicBezTo>
                <a:cubicBezTo>
                  <a:pt x="4446762" y="2389375"/>
                  <a:pt x="4423632" y="2398516"/>
                  <a:pt x="4409562" y="2402832"/>
                </a:cubicBezTo>
                <a:cubicBezTo>
                  <a:pt x="4369978" y="2415021"/>
                  <a:pt x="4339695" y="2443968"/>
                  <a:pt x="4307026" y="2466566"/>
                </a:cubicBezTo>
                <a:cubicBezTo>
                  <a:pt x="4235250" y="2516082"/>
                  <a:pt x="4156558" y="2557470"/>
                  <a:pt x="4095751" y="2639233"/>
                </a:cubicBezTo>
                <a:cubicBezTo>
                  <a:pt x="4172297" y="2618411"/>
                  <a:pt x="4229288" y="2569913"/>
                  <a:pt x="4300350" y="2560010"/>
                </a:cubicBezTo>
                <a:cubicBezTo>
                  <a:pt x="4238826" y="2634409"/>
                  <a:pt x="4159659" y="2683415"/>
                  <a:pt x="4084784" y="2737500"/>
                </a:cubicBezTo>
                <a:cubicBezTo>
                  <a:pt x="4063322" y="2752735"/>
                  <a:pt x="4041622" y="2763146"/>
                  <a:pt x="4036853" y="2796409"/>
                </a:cubicBezTo>
                <a:cubicBezTo>
                  <a:pt x="4027552" y="2860905"/>
                  <a:pt x="3999653" y="2914228"/>
                  <a:pt x="3940039" y="2942666"/>
                </a:cubicBezTo>
                <a:cubicBezTo>
                  <a:pt x="3939562" y="2942922"/>
                  <a:pt x="3942900" y="2952571"/>
                  <a:pt x="3944808" y="2959171"/>
                </a:cubicBezTo>
                <a:cubicBezTo>
                  <a:pt x="3981292" y="2961204"/>
                  <a:pt x="4010145" y="2923115"/>
                  <a:pt x="4056645" y="2935557"/>
                </a:cubicBezTo>
                <a:cubicBezTo>
                  <a:pt x="4012052" y="2987356"/>
                  <a:pt x="3974853" y="3033825"/>
                  <a:pt x="3911662" y="3058455"/>
                </a:cubicBezTo>
                <a:cubicBezTo>
                  <a:pt x="3861109" y="3078006"/>
                  <a:pt x="3798633" y="3089433"/>
                  <a:pt x="3761910" y="3152912"/>
                </a:cubicBezTo>
                <a:cubicBezTo>
                  <a:pt x="3804594" y="3165356"/>
                  <a:pt x="3836310" y="3149613"/>
                  <a:pt x="3868264" y="3138440"/>
                </a:cubicBezTo>
                <a:cubicBezTo>
                  <a:pt x="3917147" y="3121173"/>
                  <a:pt x="3965554" y="3101622"/>
                  <a:pt x="4014438" y="3084354"/>
                </a:cubicBezTo>
                <a:cubicBezTo>
                  <a:pt x="4033038" y="3077753"/>
                  <a:pt x="4053307" y="3073181"/>
                  <a:pt x="4065229" y="3104668"/>
                </a:cubicBezTo>
                <a:cubicBezTo>
                  <a:pt x="4002991" y="3111271"/>
                  <a:pt x="3965792" y="3153929"/>
                  <a:pt x="3926686" y="3194048"/>
                </a:cubicBezTo>
                <a:cubicBezTo>
                  <a:pt x="3904746" y="3216647"/>
                  <a:pt x="3886862" y="3246864"/>
                  <a:pt x="3847279" y="3235438"/>
                </a:cubicBezTo>
                <a:cubicBezTo>
                  <a:pt x="3826532" y="3229344"/>
                  <a:pt x="3813418" y="3246355"/>
                  <a:pt x="3815565" y="3267177"/>
                </a:cubicBezTo>
                <a:cubicBezTo>
                  <a:pt x="3823433" y="3340561"/>
                  <a:pt x="3775026" y="3366206"/>
                  <a:pt x="3724950" y="3380425"/>
                </a:cubicBezTo>
                <a:cubicBezTo>
                  <a:pt x="3630043" y="3407087"/>
                  <a:pt x="3551113" y="3469805"/>
                  <a:pt x="3458831" y="3504084"/>
                </a:cubicBezTo>
                <a:cubicBezTo>
                  <a:pt x="3369170" y="3537348"/>
                  <a:pt x="3299779" y="3616317"/>
                  <a:pt x="3209882" y="3657707"/>
                </a:cubicBezTo>
                <a:cubicBezTo>
                  <a:pt x="3144781" y="3687670"/>
                  <a:pt x="3082544" y="3726265"/>
                  <a:pt x="3015536" y="3753434"/>
                </a:cubicBezTo>
                <a:cubicBezTo>
                  <a:pt x="2856963" y="3817676"/>
                  <a:pt x="2695288" y="3869222"/>
                  <a:pt x="2524314" y="3876585"/>
                </a:cubicBezTo>
                <a:cubicBezTo>
                  <a:pt x="2383147" y="3882426"/>
                  <a:pt x="1158667" y="3876841"/>
                  <a:pt x="661243" y="3041189"/>
                </a:cubicBezTo>
                <a:cubicBezTo>
                  <a:pt x="651705" y="3037125"/>
                  <a:pt x="640975" y="3026461"/>
                  <a:pt x="637637" y="3016303"/>
                </a:cubicBezTo>
                <a:cubicBezTo>
                  <a:pt x="621659" y="2968820"/>
                  <a:pt x="582552" y="2948253"/>
                  <a:pt x="547261" y="2922608"/>
                </a:cubicBezTo>
                <a:cubicBezTo>
                  <a:pt x="516261" y="2900009"/>
                  <a:pt x="483353" y="2876394"/>
                  <a:pt x="470476" y="2838305"/>
                </a:cubicBezTo>
                <a:cubicBezTo>
                  <a:pt x="453546" y="2787522"/>
                  <a:pt x="501714" y="2829165"/>
                  <a:pt x="510538" y="2809867"/>
                </a:cubicBezTo>
                <a:cubicBezTo>
                  <a:pt x="492177" y="2783460"/>
                  <a:pt x="463799" y="2759336"/>
                  <a:pt x="456407" y="2729374"/>
                </a:cubicBezTo>
                <a:cubicBezTo>
                  <a:pt x="429463" y="2621204"/>
                  <a:pt x="371278" y="2542489"/>
                  <a:pt x="284241" y="2481294"/>
                </a:cubicBezTo>
                <a:cubicBezTo>
                  <a:pt x="259203" y="2463774"/>
                  <a:pt x="242750" y="2431779"/>
                  <a:pt x="208651" y="2426702"/>
                </a:cubicBezTo>
                <a:cubicBezTo>
                  <a:pt x="132821" y="2415529"/>
                  <a:pt x="156667" y="2328180"/>
                  <a:pt x="116605" y="2289331"/>
                </a:cubicBezTo>
                <a:cubicBezTo>
                  <a:pt x="108974" y="2281966"/>
                  <a:pt x="102060" y="2267494"/>
                  <a:pt x="103490" y="2257592"/>
                </a:cubicBezTo>
                <a:cubicBezTo>
                  <a:pt x="105635" y="2243370"/>
                  <a:pt x="114698" y="2229913"/>
                  <a:pt x="122328" y="2217216"/>
                </a:cubicBezTo>
                <a:cubicBezTo>
                  <a:pt x="130198" y="2204521"/>
                  <a:pt x="142119" y="2193348"/>
                  <a:pt x="136397" y="2176590"/>
                </a:cubicBezTo>
                <a:cubicBezTo>
                  <a:pt x="134014" y="2169734"/>
                  <a:pt x="135681" y="2145866"/>
                  <a:pt x="118036" y="2164655"/>
                </a:cubicBezTo>
                <a:cubicBezTo>
                  <a:pt x="69629" y="2216201"/>
                  <a:pt x="41491" y="2167450"/>
                  <a:pt x="0" y="2144088"/>
                </a:cubicBezTo>
                <a:cubicBezTo>
                  <a:pt x="33383" y="2119965"/>
                  <a:pt x="63429" y="2102953"/>
                  <a:pt x="68437" y="2066897"/>
                </a:cubicBezTo>
                <a:cubicBezTo>
                  <a:pt x="78690" y="1992498"/>
                  <a:pt x="122565" y="1958473"/>
                  <a:pt x="189096" y="1951871"/>
                </a:cubicBezTo>
                <a:cubicBezTo>
                  <a:pt x="164535" y="1880012"/>
                  <a:pt x="164535" y="1880012"/>
                  <a:pt x="243942" y="1870107"/>
                </a:cubicBezTo>
                <a:cubicBezTo>
                  <a:pt x="213419" y="1824403"/>
                  <a:pt x="213419" y="1812722"/>
                  <a:pt x="250381" y="1796979"/>
                </a:cubicBezTo>
                <a:cubicBezTo>
                  <a:pt x="285911" y="1781998"/>
                  <a:pt x="325255" y="1776919"/>
                  <a:pt x="358164" y="1753813"/>
                </a:cubicBezTo>
                <a:cubicBezTo>
                  <a:pt x="327879" y="1695412"/>
                  <a:pt x="319295" y="1627615"/>
                  <a:pt x="256819" y="1599175"/>
                </a:cubicBezTo>
                <a:cubicBezTo>
                  <a:pt x="247042" y="1594859"/>
                  <a:pt x="240366" y="1577338"/>
                  <a:pt x="246564" y="1567182"/>
                </a:cubicBezTo>
                <a:cubicBezTo>
                  <a:pt x="269218" y="1530364"/>
                  <a:pt x="236788" y="1460535"/>
                  <a:pt x="307371" y="1452664"/>
                </a:cubicBezTo>
                <a:cubicBezTo>
                  <a:pt x="316195" y="1451902"/>
                  <a:pt x="324303" y="1444284"/>
                  <a:pt x="317387" y="1434381"/>
                </a:cubicBezTo>
                <a:cubicBezTo>
                  <a:pt x="293540" y="1399848"/>
                  <a:pt x="322394" y="1402133"/>
                  <a:pt x="339801" y="1397816"/>
                </a:cubicBezTo>
                <a:cubicBezTo>
                  <a:pt x="360787" y="1392485"/>
                  <a:pt x="384632" y="1407720"/>
                  <a:pt x="404186" y="1388929"/>
                </a:cubicBezTo>
                <a:cubicBezTo>
                  <a:pt x="399654" y="1369123"/>
                  <a:pt x="382725" y="1369377"/>
                  <a:pt x="370802" y="1363030"/>
                </a:cubicBezTo>
                <a:cubicBezTo>
                  <a:pt x="335987" y="1344747"/>
                  <a:pt x="307609" y="1322911"/>
                  <a:pt x="305940" y="1275427"/>
                </a:cubicBezTo>
                <a:cubicBezTo>
                  <a:pt x="304749" y="1237085"/>
                  <a:pt x="300933" y="1203314"/>
                  <a:pt x="349102" y="1191633"/>
                </a:cubicBezTo>
                <a:cubicBezTo>
                  <a:pt x="369132" y="1186808"/>
                  <a:pt x="363408" y="1159132"/>
                  <a:pt x="351962" y="1145419"/>
                </a:cubicBezTo>
                <a:cubicBezTo>
                  <a:pt x="331455" y="1121043"/>
                  <a:pt x="314526" y="1088542"/>
                  <a:pt x="279233" y="1086257"/>
                </a:cubicBezTo>
                <a:cubicBezTo>
                  <a:pt x="257772" y="1084734"/>
                  <a:pt x="241318" y="1074575"/>
                  <a:pt x="224388" y="1062896"/>
                </a:cubicBezTo>
                <a:cubicBezTo>
                  <a:pt x="212228" y="1054515"/>
                  <a:pt x="197681" y="1047406"/>
                  <a:pt x="199111" y="1029379"/>
                </a:cubicBezTo>
                <a:cubicBezTo>
                  <a:pt x="200542" y="1012112"/>
                  <a:pt x="214610" y="1005002"/>
                  <a:pt x="228919" y="1001447"/>
                </a:cubicBezTo>
                <a:cubicBezTo>
                  <a:pt x="276611" y="990021"/>
                  <a:pt x="321440" y="973262"/>
                  <a:pt x="361264" y="934920"/>
                </a:cubicBezTo>
                <a:cubicBezTo>
                  <a:pt x="334794" y="914607"/>
                  <a:pt x="309518" y="899879"/>
                  <a:pt x="289964" y="879311"/>
                </a:cubicBezTo>
                <a:cubicBezTo>
                  <a:pt x="242750" y="829544"/>
                  <a:pt x="642644" y="672875"/>
                  <a:pt x="662674" y="617012"/>
                </a:cubicBezTo>
                <a:cubicBezTo>
                  <a:pt x="668873" y="599745"/>
                  <a:pt x="690096" y="581971"/>
                  <a:pt x="707744" y="576892"/>
                </a:cubicBezTo>
                <a:cubicBezTo>
                  <a:pt x="790487" y="553024"/>
                  <a:pt x="862262" y="499446"/>
                  <a:pt x="946915" y="479640"/>
                </a:cubicBezTo>
                <a:cubicBezTo>
                  <a:pt x="1026799" y="460851"/>
                  <a:pt x="1105490" y="435712"/>
                  <a:pt x="1193003" y="410829"/>
                </a:cubicBezTo>
                <a:cubicBezTo>
                  <a:pt x="1139351" y="348364"/>
                  <a:pt x="1044206" y="355728"/>
                  <a:pt x="1022030" y="265586"/>
                </a:cubicBezTo>
                <a:cubicBezTo>
                  <a:pt x="1108590" y="242225"/>
                  <a:pt x="1199679" y="268888"/>
                  <a:pt x="1283141" y="231814"/>
                </a:cubicBezTo>
                <a:cubicBezTo>
                  <a:pt x="1290295" y="228514"/>
                  <a:pt x="1300072" y="231814"/>
                  <a:pt x="1308655" y="232831"/>
                </a:cubicBezTo>
                <a:cubicBezTo>
                  <a:pt x="1480584" y="252636"/>
                  <a:pt x="1651797" y="235371"/>
                  <a:pt x="1821341" y="210485"/>
                </a:cubicBezTo>
                <a:cubicBezTo>
                  <a:pt x="2065522" y="174938"/>
                  <a:pt x="2310657" y="152338"/>
                  <a:pt x="2556268" y="136340"/>
                </a:cubicBezTo>
                <a:cubicBezTo>
                  <a:pt x="2759196" y="123136"/>
                  <a:pt x="2962599" y="117297"/>
                  <a:pt x="3164574" y="91905"/>
                </a:cubicBezTo>
                <a:cubicBezTo>
                  <a:pt x="3380616" y="64736"/>
                  <a:pt x="3596420" y="34011"/>
                  <a:pt x="3812226" y="5572"/>
                </a:cubicBezTo>
                <a:cubicBezTo>
                  <a:pt x="3822002" y="4301"/>
                  <a:pt x="3832792" y="302"/>
                  <a:pt x="3843224" y="17"/>
                </a:cubicBez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E07291-B6CA-CC9C-5888-CCE6BFE40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726" y="6240787"/>
            <a:ext cx="869974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Early stress conditions up our innate survival systems.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3B0499-12F5-F595-639F-5EC86779C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AE2B8-45CA-9D47-A219-0C24A7B2F2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251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3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Autum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</TotalTime>
  <Words>850</Words>
  <Application>Microsoft Macintosh PowerPoint</Application>
  <PresentationFormat>On-screen Show (4:3)</PresentationFormat>
  <Paragraphs>178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ＭＳ Ｐゴシック</vt:lpstr>
      <vt:lpstr>Abadi</vt:lpstr>
      <vt:lpstr>Aptos</vt:lpstr>
      <vt:lpstr>Arial</vt:lpstr>
      <vt:lpstr>Arial Narrow</vt:lpstr>
      <vt:lpstr>Calibri</vt:lpstr>
      <vt:lpstr>Calibri Light</vt:lpstr>
      <vt:lpstr>Courier New</vt:lpstr>
      <vt:lpstr>Oswald</vt:lpstr>
      <vt:lpstr>Times</vt:lpstr>
      <vt:lpstr>Times New Roman</vt:lpstr>
      <vt:lpstr>Verdana</vt:lpstr>
      <vt:lpstr>Wingdings</vt:lpstr>
      <vt:lpstr>Wingdings 2</vt:lpstr>
      <vt:lpstr>3_Office Theme</vt:lpstr>
      <vt:lpstr>5_Office Theme</vt:lpstr>
      <vt:lpstr>8_Office Theme</vt:lpstr>
      <vt:lpstr>1_Office Theme</vt:lpstr>
      <vt:lpstr>2_Office Theme</vt:lpstr>
      <vt:lpstr>2_Autumn</vt:lpstr>
      <vt:lpstr>20_Office Theme</vt:lpstr>
      <vt:lpstr>7_Office Theme</vt:lpstr>
      <vt:lpstr>4_Office Theme</vt:lpstr>
      <vt:lpstr>The Evolved Nest:  The Maternal Gift Economy for All</vt:lpstr>
      <vt:lpstr>PowerPoint Presentation</vt:lpstr>
      <vt:lpstr>Meet basic needs for  self-actualization to foster thriving, resilience &amp; unique potential</vt:lpstr>
      <vt:lpstr>The Maternal Gift Economy Fosters the Cycle of Connected Cooperative Companionship </vt:lpstr>
      <vt:lpstr>Embodied Wellness</vt:lpstr>
      <vt:lpstr>Thriving Self-Actualization leads to  Community Self-Actualization</vt:lpstr>
      <vt:lpstr>Patriarchy broke our  communal Evolved Nest</vt:lpstr>
      <vt:lpstr>Getting stuck in Survival Systems</vt:lpstr>
      <vt:lpstr>Face-to-Face  SELF PROTECTIONIST MINDSETS Oppositionalism (Fight)  Withdrawal (Flight) Numbness (Freeze)  Appease (Faint)</vt:lpstr>
      <vt:lpstr>Cycle of Competitive Detachment:  The Trauma-Inducing Pathway</vt:lpstr>
      <vt:lpstr>Humanity’s Wellness-Promoting Pathway</vt:lpstr>
      <vt:lpstr>Nestedness or Unnestedness:? Contrasting Worldviews</vt:lpstr>
      <vt:lpstr>WorldviewLiteracy.org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Darcia Narvaez</dc:creator>
  <cp:lastModifiedBy>Darcia Narvaez</cp:lastModifiedBy>
  <cp:revision>13</cp:revision>
  <dcterms:created xsi:type="dcterms:W3CDTF">2024-11-28T03:25:35Z</dcterms:created>
  <dcterms:modified xsi:type="dcterms:W3CDTF">2024-11-29T14:14:14Z</dcterms:modified>
</cp:coreProperties>
</file>